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Bold" panose="02040803050406030204" pitchFamily="18" charset="0"/>
      <p:regular r:id="rId33"/>
      <p:bold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Gagalin" panose="020B0604020202020204" charset="0"/>
      <p:regular r:id="rId37"/>
    </p:embeddedFont>
    <p:embeddedFont>
      <p:font typeface="Now" panose="020B0604020202020204" charset="0"/>
      <p:regular r:id="rId38"/>
    </p:embeddedFont>
    <p:embeddedFont>
      <p:font typeface="Now Bold" panose="020B0604020202020204" charset="0"/>
      <p:regular r:id="rId39"/>
    </p:embeddedFont>
    <p:embeddedFont>
      <p:font typeface="Open Sans Bold" panose="020B0604020202020204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48D77-F5D4-4575-BE75-ECC46F726189}" v="901" dt="2023-10-08T00:35:14.126"/>
    <p1510:client id="{3BB90643-4274-4BC9-93F2-239B837F3175}" v="278" dt="2023-10-08T01:36:07.888"/>
    <p1510:client id="{767EB98E-CADA-4DAC-A74B-36FEECBD6FDB}" v="1519" dt="2023-10-07T20:20:42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0717" y="4030102"/>
            <a:ext cx="14592571" cy="167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274"/>
              </a:lnSpc>
            </a:pPr>
            <a:r>
              <a:rPr lang="en-US" sz="11062" u="none">
                <a:solidFill>
                  <a:srgbClr val="D83A3A"/>
                </a:solidFill>
                <a:latin typeface="Gagalin"/>
              </a:rPr>
              <a:t>DoorDash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3508948" y="0"/>
            <a:ext cx="4779052" cy="10287000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A6011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007020" y="6827914"/>
            <a:ext cx="3347655" cy="3608571"/>
            <a:chOff x="0" y="0"/>
            <a:chExt cx="1204093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FF6F6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408456" y="4445780"/>
            <a:ext cx="2639131" cy="1395441"/>
          </a:xfrm>
          <a:custGeom>
            <a:avLst/>
            <a:gdLst/>
            <a:ahLst/>
            <a:cxnLst/>
            <a:rect l="l" t="t" r="r" b="b"/>
            <a:pathLst>
              <a:path w="2639131" h="1395441">
                <a:moveTo>
                  <a:pt x="0" y="0"/>
                </a:moveTo>
                <a:lnTo>
                  <a:pt x="2639131" y="0"/>
                </a:lnTo>
                <a:lnTo>
                  <a:pt x="2639131" y="1395440"/>
                </a:lnTo>
                <a:lnTo>
                  <a:pt x="0" y="139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8211" y="1782446"/>
            <a:ext cx="2759529" cy="1379764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17651" y="419417"/>
            <a:ext cx="1365269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Gagalin"/>
              </a:rPr>
              <a:t>VALUE CREATION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6525" y="3510667"/>
            <a:ext cx="2452613" cy="509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Convenience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Variety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​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 Fast Delivery ​​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 Affordable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 Safe​ty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8492" y="3510667"/>
            <a:ext cx="3095402" cy="470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Fair compensation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Flexible hours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Growing careers​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Teaching skills​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Healthcare​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61183" y="3510667"/>
            <a:ext cx="3300412" cy="392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Growing Customers​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Advertising​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Delivery Support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Tech Tools​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Customer Feedback​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68430" y="3510667"/>
            <a:ext cx="2832497" cy="431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Easy to use UI​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Grocery &amp; Retail​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Tracking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Transparency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ow Bold"/>
              </a:rPr>
              <a:t>Deals​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Now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718492" y="1782446"/>
            <a:ext cx="2759529" cy="1379764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38773" y="1782446"/>
            <a:ext cx="2759529" cy="1379764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59055" y="1782446"/>
            <a:ext cx="3433082" cy="1379764"/>
            <a:chOff x="0" y="0"/>
            <a:chExt cx="1011191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1191" cy="406400"/>
            </a:xfrm>
            <a:custGeom>
              <a:avLst/>
              <a:gdLst/>
              <a:ahLst/>
              <a:cxnLst/>
              <a:rect l="l" t="t" r="r" b="b"/>
              <a:pathLst>
                <a:path w="1011191" h="406400">
                  <a:moveTo>
                    <a:pt x="807991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807991" y="406400"/>
                  </a:lnTo>
                  <a:lnTo>
                    <a:pt x="1011191" y="203200"/>
                  </a:lnTo>
                  <a:lnTo>
                    <a:pt x="80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13483" y="2112284"/>
            <a:ext cx="3528985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83A3A"/>
                </a:solidFill>
                <a:latin typeface="Gagalin"/>
              </a:rPr>
              <a:t>Customers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02683" y="2177054"/>
            <a:ext cx="1791146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83A3A"/>
                </a:solidFill>
                <a:latin typeface="Gagalin"/>
              </a:rPr>
              <a:t>Employees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63460" y="2154446"/>
            <a:ext cx="1910155" cy="56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3316">
                <a:solidFill>
                  <a:srgbClr val="D83A3A"/>
                </a:solidFill>
                <a:latin typeface="Gagalin"/>
              </a:rPr>
              <a:t>Partners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0078" y="1725296"/>
            <a:ext cx="5971035" cy="101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endParaRPr/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D83A3A"/>
                </a:solidFill>
                <a:latin typeface="Gagalin"/>
              </a:rPr>
              <a:t>  Features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289191" y="512311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397" y="1495436"/>
            <a:ext cx="1110520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Gagalin"/>
              </a:rPr>
              <a:t>Adoption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37436" y="3385711"/>
            <a:ext cx="5523675" cy="1672354"/>
            <a:chOff x="0" y="-28575"/>
            <a:chExt cx="7364900" cy="2229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7364900" cy="11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PARTNERSHIPS WITH MESSAGING APPS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64675"/>
              <a:ext cx="7364900" cy="836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err="1">
                  <a:solidFill>
                    <a:srgbClr val="FFFFFF"/>
                  </a:solidFill>
                  <a:latin typeface="Now"/>
                </a:rPr>
                <a:t>DoorDash</a:t>
              </a:r>
              <a:r>
                <a:rPr lang="en-US">
                  <a:solidFill>
                    <a:srgbClr val="FFFFFF"/>
                  </a:solidFill>
                  <a:latin typeface="Now"/>
                </a:rPr>
                <a:t> has partnered with messaging apps to allow users to order food directly within the app.</a:t>
              </a:r>
              <a:endParaRPr lang="en-US" sz="1800">
                <a:solidFill>
                  <a:srgbClr val="FFFFFF"/>
                </a:solidFill>
                <a:latin typeface="Now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45490" y="6452761"/>
            <a:ext cx="5523675" cy="1566059"/>
            <a:chOff x="0" y="-28575"/>
            <a:chExt cx="7364900" cy="2088079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7364900" cy="5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ONLINE ADVERTISING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3174"/>
              <a:ext cx="7364900" cy="126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err="1">
                  <a:solidFill>
                    <a:srgbClr val="FFFFFF"/>
                  </a:solidFill>
                  <a:latin typeface="Now"/>
                </a:rPr>
                <a:t>Doordash</a:t>
              </a:r>
              <a:r>
                <a:rPr lang="en-US" sz="1800">
                  <a:solidFill>
                    <a:srgbClr val="FFFFFF"/>
                  </a:solidFill>
                  <a:latin typeface="Now"/>
                </a:rPr>
                <a:t> </a:t>
              </a:r>
              <a:r>
                <a:rPr lang="en-US">
                  <a:solidFill>
                    <a:srgbClr val="FFFFFF"/>
                  </a:solidFill>
                  <a:latin typeface="Now"/>
                </a:rPr>
                <a:t>has invested heavily in online advertising such as search engine marketing and social media advertising.</a:t>
              </a:r>
              <a:endParaRPr lang="en-US" sz="1800">
                <a:solidFill>
                  <a:srgbClr val="FFFFFF"/>
                </a:solidFill>
                <a:latin typeface="Now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98840" y="3442861"/>
            <a:ext cx="5523675" cy="41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98"/>
              </a:lnSpc>
            </a:pPr>
            <a:r>
              <a:rPr lang="en-US" sz="2634">
                <a:solidFill>
                  <a:srgbClr val="FFFFFF"/>
                </a:solidFill>
                <a:latin typeface="Cambria Bold"/>
              </a:rPr>
              <a:t>CONTENT MARKETING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8840" y="6452761"/>
            <a:ext cx="5523675" cy="41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98"/>
              </a:lnSpc>
            </a:pPr>
            <a:r>
              <a:rPr lang="en-US" sz="2634">
                <a:solidFill>
                  <a:srgbClr val="FFFFFF"/>
                </a:solidFill>
                <a:latin typeface="Cambria Bold"/>
              </a:rPr>
              <a:t>APP STORE OPTIMIZATION</a:t>
            </a:r>
          </a:p>
        </p:txBody>
      </p:sp>
      <p:sp>
        <p:nvSpPr>
          <p:cNvPr id="15" name="AutoShape 15"/>
          <p:cNvSpPr/>
          <p:nvPr/>
        </p:nvSpPr>
        <p:spPr>
          <a:xfrm rot="-5400000">
            <a:off x="1697120" y="38326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-5400000">
            <a:off x="1697120" y="68425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-5400000">
            <a:off x="9450470" y="38326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-5400000">
            <a:off x="9450470" y="68425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338411" y="278976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6567642-3830-845D-883C-68F57DB808C4}"/>
              </a:ext>
            </a:extLst>
          </p:cNvPr>
          <p:cNvSpPr txBox="1"/>
          <p:nvPr/>
        </p:nvSpPr>
        <p:spPr>
          <a:xfrm>
            <a:off x="10641565" y="3999389"/>
            <a:ext cx="5991818" cy="94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err="1">
                <a:solidFill>
                  <a:srgbClr val="FFFFFF"/>
                </a:solidFill>
                <a:latin typeface="Now"/>
              </a:rPr>
              <a:t>DoorDash</a:t>
            </a:r>
            <a:r>
              <a:rPr lang="en-US">
                <a:solidFill>
                  <a:srgbClr val="FFFFFF"/>
                </a:solidFill>
                <a:latin typeface="Now"/>
              </a:rPr>
              <a:t> has created a variety of content, such as blog posts, </a:t>
            </a:r>
            <a:r>
              <a:rPr lang="en-US" err="1">
                <a:solidFill>
                  <a:srgbClr val="FFFFFF"/>
                </a:solidFill>
                <a:latin typeface="Now"/>
              </a:rPr>
              <a:t>receipes</a:t>
            </a:r>
            <a:r>
              <a:rPr lang="en-US">
                <a:solidFill>
                  <a:srgbClr val="FFFFFF"/>
                </a:solidFill>
                <a:latin typeface="Now"/>
              </a:rPr>
              <a:t> , and videos , to educate users about the service and to make it more appealing.</a:t>
            </a:r>
            <a:endParaRPr lang="en-US" sz="1800">
              <a:solidFill>
                <a:srgbClr val="FFFFFF"/>
              </a:solidFill>
              <a:latin typeface="Now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7439DBE-4878-749C-29E6-E546B2D04607}"/>
              </a:ext>
            </a:extLst>
          </p:cNvPr>
          <p:cNvSpPr txBox="1"/>
          <p:nvPr/>
        </p:nvSpPr>
        <p:spPr>
          <a:xfrm>
            <a:off x="10617245" y="7033202"/>
            <a:ext cx="5991818" cy="948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err="1">
                <a:solidFill>
                  <a:srgbClr val="FFFFFF"/>
                </a:solidFill>
                <a:latin typeface="Now"/>
              </a:rPr>
              <a:t>DoorDash</a:t>
            </a:r>
            <a:r>
              <a:rPr lang="en-US">
                <a:solidFill>
                  <a:srgbClr val="FFFFFF"/>
                </a:solidFill>
                <a:latin typeface="Now"/>
              </a:rPr>
              <a:t> has optimized its app store listing for search engines , so that users can easily find the app when they search for food delivery services.</a:t>
            </a:r>
            <a:endParaRPr lang="en-US" sz="18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397" y="1495436"/>
            <a:ext cx="1110520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Gagalin"/>
              </a:rPr>
              <a:t>Adoption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37436" y="3407142"/>
            <a:ext cx="5523675" cy="2263660"/>
            <a:chOff x="0" y="0"/>
            <a:chExt cx="7364900" cy="3018214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7364900" cy="11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WORD-OF-MOUTH</a:t>
              </a:r>
            </a:p>
            <a:p>
              <a:pPr marL="0" lvl="0" indent="0">
                <a:lnSpc>
                  <a:spcPts val="3398"/>
                </a:lnSpc>
              </a:pPr>
              <a:endParaRPr lang="en-US" sz="2634">
                <a:solidFill>
                  <a:srgbClr val="FFFFFF"/>
                </a:solidFill>
                <a:latin typeface="Cambria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64674"/>
              <a:ext cx="7364900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DoorDash's success stems from customers recommending the service to friends and family, leveraging trust for effective user acquisition.</a:t>
              </a:r>
            </a:p>
            <a:p>
              <a:pPr marL="0" lvl="0" indent="0">
                <a:lnSpc>
                  <a:spcPts val="2520"/>
                </a:lnSpc>
              </a:pPr>
              <a:endParaRPr lang="en-US" sz="1800">
                <a:solidFill>
                  <a:srgbClr val="FFFFFF"/>
                </a:solidFill>
                <a:latin typeface="Now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45490" y="6474192"/>
            <a:ext cx="5523675" cy="2149360"/>
            <a:chOff x="0" y="0"/>
            <a:chExt cx="7364900" cy="2865814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7364900" cy="5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URBAN DOMINANCE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3174"/>
              <a:ext cx="7364900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DoorDash is also popular in urban areas. According to a survey by Nielsen, 60% of DoorDash users live in cities with a population of over 500,000 people.</a:t>
              </a:r>
            </a:p>
            <a:p>
              <a:pPr marL="0" lvl="0" indent="0">
                <a:lnSpc>
                  <a:spcPts val="2520"/>
                </a:lnSpc>
              </a:pPr>
              <a:endParaRPr lang="en-US" sz="1800">
                <a:solidFill>
                  <a:srgbClr val="FFFFFF"/>
                </a:solidFill>
                <a:latin typeface="Now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98840" y="3464292"/>
            <a:ext cx="5523675" cy="2263660"/>
            <a:chOff x="0" y="0"/>
            <a:chExt cx="7364900" cy="30182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7364900" cy="1131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PANDEMIC BOOSTS DOORDASH</a:t>
              </a:r>
            </a:p>
            <a:p>
              <a:pPr marL="0" lvl="0" indent="0">
                <a:lnSpc>
                  <a:spcPts val="3398"/>
                </a:lnSpc>
              </a:pPr>
              <a:endParaRPr lang="en-US" sz="2634">
                <a:solidFill>
                  <a:srgbClr val="FFFFFF"/>
                </a:solidFill>
                <a:latin typeface="Cambria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64674"/>
              <a:ext cx="7364900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DoorDash's adoption has been accelerated by the COVID-19 pandemic. As people have spent more time at home, they have become more reliant on food delivery services.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98840" y="6474192"/>
            <a:ext cx="5523675" cy="2149360"/>
            <a:chOff x="0" y="0"/>
            <a:chExt cx="7364900" cy="28658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7364900" cy="559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98"/>
                </a:lnSpc>
              </a:pPr>
              <a:r>
                <a:rPr lang="en-US" sz="2634">
                  <a:solidFill>
                    <a:srgbClr val="FFFFFF"/>
                  </a:solidFill>
                  <a:latin typeface="Cambria Bold"/>
                </a:rPr>
                <a:t>DOORDASH'S MILLENNIAL MARKET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3174"/>
              <a:ext cx="7364900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DoorDash is particularly popular among younger consumers. According to a survey by Statista, 59% of DoorDash users are between the ages of 18 and 34.</a:t>
              </a:r>
            </a:p>
            <a:p>
              <a:pPr marL="0" lvl="0" indent="0">
                <a:lnSpc>
                  <a:spcPts val="2520"/>
                </a:lnSpc>
              </a:pPr>
              <a:endParaRPr lang="en-US" sz="1800">
                <a:solidFill>
                  <a:srgbClr val="FFFFFF"/>
                </a:solidFill>
                <a:latin typeface="Now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rot="-5400000">
            <a:off x="1697120" y="38326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-5400000">
            <a:off x="1697120" y="68425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-5400000">
            <a:off x="9450470" y="38326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-5400000">
            <a:off x="9450470" y="6842557"/>
            <a:ext cx="11145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338411" y="239600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8135" y="3222133"/>
            <a:ext cx="13011730" cy="5784489"/>
          </a:xfrm>
          <a:custGeom>
            <a:avLst/>
            <a:gdLst/>
            <a:ahLst/>
            <a:cxnLst/>
            <a:rect l="l" t="t" r="r" b="b"/>
            <a:pathLst>
              <a:path w="13011730" h="5784489">
                <a:moveTo>
                  <a:pt x="0" y="0"/>
                </a:moveTo>
                <a:lnTo>
                  <a:pt x="13011730" y="0"/>
                </a:lnTo>
                <a:lnTo>
                  <a:pt x="13011730" y="5784489"/>
                </a:lnTo>
                <a:lnTo>
                  <a:pt x="0" y="5784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88063" y="885825"/>
            <a:ext cx="5111874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Gagalin"/>
              </a:rPr>
              <a:t>MARKET TYPE</a:t>
            </a:r>
          </a:p>
        </p:txBody>
      </p:sp>
      <p:sp>
        <p:nvSpPr>
          <p:cNvPr id="4" name="Freeform 4"/>
          <p:cNvSpPr/>
          <p:nvPr/>
        </p:nvSpPr>
        <p:spPr>
          <a:xfrm>
            <a:off x="16328567" y="338041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375164" y="528002"/>
            <a:ext cx="5528146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w Bold"/>
              </a:rPr>
              <a:t>Existing Markets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1789" y="2148010"/>
            <a:ext cx="8466835" cy="2618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Give consumers what they require and not copy competitor strategies :</a:t>
            </a:r>
            <a:endParaRPr lang="en-US" dirty="0"/>
          </a:p>
          <a:p>
            <a:pPr algn="ctr">
              <a:lnSpc>
                <a:spcPts val="4200"/>
              </a:lnSpc>
            </a:pP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 </a:t>
            </a:r>
            <a:r>
              <a:rPr lang="en-US" sz="1400" b="1" dirty="0" err="1">
                <a:solidFill>
                  <a:srgbClr val="FFFFFF"/>
                </a:solidFill>
                <a:latin typeface="Cambria Bold"/>
              </a:rPr>
              <a:t>DoorDash</a:t>
            </a: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 has a unique approach of going the extra mile to give customers what they desire. It believes in making short-term sacrifices to maintain its reputation. </a:t>
            </a:r>
            <a:endParaRPr lang="en-US"/>
          </a:p>
          <a:p>
            <a:pPr algn="ctr">
              <a:lnSpc>
                <a:spcPts val="4200"/>
              </a:lnSpc>
            </a:pPr>
            <a:endParaRPr lang="en-US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0297" y="5169928"/>
            <a:ext cx="7804381" cy="158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Develop direct customer contact: </a:t>
            </a:r>
            <a:r>
              <a:rPr lang="en-US" sz="2400" dirty="0">
                <a:solidFill>
                  <a:srgbClr val="FFFFFF"/>
                </a:solidFill>
                <a:latin typeface="Cambria Bold"/>
              </a:rPr>
              <a:t> </a:t>
            </a:r>
            <a:endParaRPr lang="en-US"/>
          </a:p>
          <a:p>
            <a:pPr algn="ctr">
              <a:lnSpc>
                <a:spcPts val="4200"/>
              </a:lnSpc>
            </a:pPr>
            <a:r>
              <a:rPr lang="en-US" sz="1400" dirty="0">
                <a:solidFill>
                  <a:srgbClr val="FFFFFF"/>
                </a:solidFill>
                <a:latin typeface="Cambria Bold"/>
              </a:rPr>
              <a:t>Develop direct contact with customers pain points to understand their </a:t>
            </a:r>
            <a:r>
              <a:rPr lang="en-US" sz="1400" err="1">
                <a:solidFill>
                  <a:srgbClr val="FFFFFF"/>
                </a:solidFill>
                <a:latin typeface="Cambria Bold"/>
              </a:rPr>
              <a:t>perpective</a:t>
            </a:r>
            <a:r>
              <a:rPr lang="en-US" sz="1400" dirty="0">
                <a:solidFill>
                  <a:srgbClr val="FFFFFF"/>
                </a:solidFill>
                <a:latin typeface="Cambria Bold"/>
              </a:rPr>
              <a:t>.</a:t>
            </a:r>
            <a:endParaRPr lang="en-US" sz="1400"/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16719" y="7499382"/>
            <a:ext cx="7715907" cy="265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Objective is to improve operations by 1% on a daily basis :</a:t>
            </a:r>
            <a:endParaRPr lang="en-US" dirty="0"/>
          </a:p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 </a:t>
            </a:r>
            <a:r>
              <a:rPr lang="en-US" sz="1400" b="1" err="1">
                <a:solidFill>
                  <a:srgbClr val="FFFFFF"/>
                </a:solidFill>
                <a:latin typeface="Cambria Bold"/>
              </a:rPr>
              <a:t>Doordash</a:t>
            </a: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 believes in giving customer more value by improving their operations by 1% daily</a:t>
            </a:r>
            <a:endParaRPr lang="en-US"/>
          </a:p>
          <a:p>
            <a:pPr algn="ctr">
              <a:lnSpc>
                <a:spcPts val="4200"/>
              </a:lnSpc>
            </a:pPr>
            <a:endParaRPr lang="en-US" sz="2400" dirty="0">
              <a:solidFill>
                <a:srgbClr val="FFFFFF"/>
              </a:solidFill>
              <a:latin typeface="Cambria Bold"/>
            </a:endParaRP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38254" y="4953197"/>
            <a:ext cx="6065075" cy="2169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Emphasis on quality:</a:t>
            </a:r>
          </a:p>
          <a:p>
            <a:pPr algn="ctr">
              <a:lnSpc>
                <a:spcPts val="4309"/>
              </a:lnSpc>
            </a:pPr>
            <a:r>
              <a:rPr lang="en-US" sz="1400" b="1" err="1">
                <a:solidFill>
                  <a:srgbClr val="FFFFFF"/>
                </a:solidFill>
                <a:latin typeface="Cambria Bold"/>
              </a:rPr>
              <a:t>Doordash</a:t>
            </a: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 always reviews the restaurant and their quality before it offers those to their customers</a:t>
            </a:r>
          </a:p>
          <a:p>
            <a:pPr algn="ctr">
              <a:lnSpc>
                <a:spcPts val="4309"/>
              </a:lnSpc>
            </a:pPr>
            <a:endParaRPr lang="en-US" sz="3078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48573" y="7500697"/>
            <a:ext cx="6552401" cy="211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Easy to use Technology :</a:t>
            </a:r>
          </a:p>
          <a:p>
            <a:pPr algn="ctr">
              <a:lnSpc>
                <a:spcPts val="4200"/>
              </a:lnSpc>
            </a:pPr>
            <a:r>
              <a:rPr lang="en-US" sz="1400" b="1" dirty="0" err="1">
                <a:solidFill>
                  <a:srgbClr val="FFFFFF"/>
                </a:solidFill>
                <a:latin typeface="Cambria Bold"/>
              </a:rPr>
              <a:t>Doordash</a:t>
            </a: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Cambria Bold"/>
              </a:rPr>
              <a:t>intiutive</a:t>
            </a:r>
            <a:r>
              <a:rPr lang="en-US" sz="1400" b="1" dirty="0">
                <a:solidFill>
                  <a:srgbClr val="FFFFFF"/>
                </a:solidFill>
                <a:latin typeface="Cambria Bold"/>
              </a:rPr>
              <a:t> UI and easy App navigation creates a smooth experience for their  customers so that they find it easy to place and an order. 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 rot="16200000">
            <a:off x="11007523" y="2548576"/>
            <a:ext cx="427006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16200000">
            <a:off x="11039844" y="5264502"/>
            <a:ext cx="362363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16200000">
            <a:off x="11039843" y="7854857"/>
            <a:ext cx="362365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16200000">
            <a:off x="645479" y="7742724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16200000">
            <a:off x="609946" y="5353535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16200000">
            <a:off x="614065" y="2344610"/>
            <a:ext cx="376217" cy="44885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548908" y="2099054"/>
            <a:ext cx="6154935" cy="2072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>
                <a:solidFill>
                  <a:srgbClr val="FFFFFF"/>
                </a:solidFill>
                <a:latin typeface="Cambria Bold"/>
              </a:rPr>
              <a:t>Target Audience :</a:t>
            </a:r>
            <a:endParaRPr lang="en-US"/>
          </a:p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FFFFFF"/>
                </a:solidFill>
                <a:latin typeface="Cambria Bold"/>
              </a:rPr>
              <a:t> </a:t>
            </a:r>
            <a:r>
              <a:rPr lang="en-US" sz="1600" b="1" dirty="0" err="1">
                <a:solidFill>
                  <a:srgbClr val="FFFFFF"/>
                </a:solidFill>
                <a:latin typeface="Cambria Bold"/>
              </a:rPr>
              <a:t>Doordash</a:t>
            </a:r>
            <a:r>
              <a:rPr lang="en-US" sz="1600" b="1" dirty="0">
                <a:solidFill>
                  <a:srgbClr val="FFFFFF"/>
                </a:solidFill>
                <a:latin typeface="Cambria Bold"/>
              </a:rPr>
              <a:t> has targeted the audience of ages between 15-35 , people who would most likely order from outside due to their busy lifestyle.</a:t>
            </a:r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219041" y="259288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044" y="1152525"/>
            <a:ext cx="11105205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Now"/>
              </a:rPr>
              <a:t>New Markets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37436" y="3377048"/>
            <a:ext cx="5523675" cy="1843806"/>
            <a:chOff x="0" y="-116325"/>
            <a:chExt cx="7364900" cy="2458408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6325"/>
              <a:ext cx="7364900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80"/>
                </a:lnSpc>
              </a:pPr>
              <a:r>
                <a:rPr lang="en-US" sz="2000">
                  <a:solidFill>
                    <a:srgbClr val="FFFFFF"/>
                  </a:solidFill>
                  <a:latin typeface="Cambria Bold"/>
                </a:rPr>
                <a:t>TO SERVICE ALL TYPES OF MERCHANTS AND NOT JUST RESTAURANTS﻿.</a:t>
              </a:r>
            </a:p>
            <a:p>
              <a:pPr marL="0" lvl="0" indent="0">
                <a:lnSpc>
                  <a:spcPts val="2580"/>
                </a:lnSpc>
              </a:pPr>
              <a:endParaRPr lang="en-US" sz="2000">
                <a:solidFill>
                  <a:srgbClr val="FFFFFF"/>
                </a:solidFill>
                <a:latin typeface="Cambria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6743"/>
              <a:ext cx="73649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  <a:p>
              <a:pPr marL="0" lvl="0" indent="0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80928" y="6428133"/>
            <a:ext cx="5578393" cy="924340"/>
            <a:chOff x="-72957" y="-173071"/>
            <a:chExt cx="7437857" cy="1232454"/>
          </a:xfrm>
        </p:grpSpPr>
        <p:sp>
          <p:nvSpPr>
            <p:cNvPr id="7" name="TextBox 7"/>
            <p:cNvSpPr txBox="1"/>
            <p:nvPr/>
          </p:nvSpPr>
          <p:spPr>
            <a:xfrm>
              <a:off x="-72957" y="-173071"/>
              <a:ext cx="7364900" cy="42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80"/>
                </a:lnSpc>
              </a:pPr>
              <a:r>
                <a:rPr lang="en-US" sz="2000">
                  <a:solidFill>
                    <a:srgbClr val="FFFFFF"/>
                  </a:solidFill>
                  <a:latin typeface="Cambria Bold"/>
                </a:rPr>
                <a:t>DRIVERLESS FUTU﻿RE.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3143"/>
              <a:ext cx="7364900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01563" y="3322329"/>
            <a:ext cx="5620952" cy="2009199"/>
            <a:chOff x="-129703" y="-189284"/>
            <a:chExt cx="7494603" cy="2678932"/>
          </a:xfrm>
        </p:grpSpPr>
        <p:sp>
          <p:nvSpPr>
            <p:cNvPr id="10" name="TextBox 10"/>
            <p:cNvSpPr txBox="1"/>
            <p:nvPr/>
          </p:nvSpPr>
          <p:spPr>
            <a:xfrm>
              <a:off x="-129703" y="-189284"/>
              <a:ext cx="7364900" cy="1850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80"/>
                </a:lnSpc>
              </a:pPr>
              <a:r>
                <a:rPr lang="en-US" sz="2000">
                  <a:solidFill>
                    <a:srgbClr val="FFFFFF"/>
                  </a:solidFill>
                  <a:latin typeface="Cambria Bold"/>
                </a:rPr>
                <a:t>ACQUISITIONS AND EXPANSIONS, ADVERTISING BUSINESS AND DRIVE LOYALTY PROGRAMS.</a:t>
              </a:r>
            </a:p>
            <a:p>
              <a:pPr marL="0" lvl="0" indent="0">
                <a:lnSpc>
                  <a:spcPts val="3398"/>
                </a:lnSpc>
              </a:pPr>
              <a:endParaRPr lang="en-US" sz="2000">
                <a:solidFill>
                  <a:srgbClr val="FFFFFF"/>
                </a:solidFill>
                <a:latin typeface="Cambria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93408"/>
              <a:ext cx="7364900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98840" y="6332229"/>
            <a:ext cx="5523675" cy="1898525"/>
            <a:chOff x="0" y="-189284"/>
            <a:chExt cx="7364900" cy="25313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89284"/>
              <a:ext cx="7364900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80"/>
                </a:lnSpc>
              </a:pPr>
              <a:r>
                <a:rPr lang="en-US" sz="2000">
                  <a:solidFill>
                    <a:srgbClr val="FFFFFF"/>
                  </a:solidFill>
                  <a:latin typeface="Cambria Bold"/>
                </a:rPr>
                <a:t>ADAPTING TO VARIOUS TRADITIONS AND CULTURE PREFERENCES OF VARIOUS MARKETS.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26743"/>
              <a:ext cx="73649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  <a:p>
              <a:pPr marL="0" lvl="0" indent="0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16200000">
            <a:off x="2058867" y="3470910"/>
            <a:ext cx="384947" cy="37171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16200000">
            <a:off x="2071026" y="6468651"/>
            <a:ext cx="372787" cy="3838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16200000">
            <a:off x="9818297" y="3507389"/>
            <a:ext cx="397107" cy="37171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rot="16200000">
            <a:off x="9821336" y="6465611"/>
            <a:ext cx="366708" cy="38386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358099" y="269132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0578" y="2073040"/>
            <a:ext cx="5647880" cy="4159117"/>
          </a:xfrm>
          <a:custGeom>
            <a:avLst/>
            <a:gdLst/>
            <a:ahLst/>
            <a:cxnLst/>
            <a:rect l="l" t="t" r="r" b="b"/>
            <a:pathLst>
              <a:path w="5647880" h="4159117">
                <a:moveTo>
                  <a:pt x="0" y="0"/>
                </a:moveTo>
                <a:lnTo>
                  <a:pt x="5647880" y="0"/>
                </a:lnTo>
                <a:lnTo>
                  <a:pt x="5647880" y="4159117"/>
                </a:lnTo>
                <a:lnTo>
                  <a:pt x="0" y="4159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" t="-2961" r="-6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6881" y="4324407"/>
            <a:ext cx="865770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Restaurant Technology solutions</a:t>
            </a:r>
            <a:r>
              <a:rPr lang="en-US" sz="24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4123" y="5655915"/>
            <a:ext cx="865770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Innovation and Logistics network </a:t>
            </a:r>
            <a:r>
              <a:rPr lang="en-US" sz="24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029487" y="3260914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1029487" y="4369679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029487" y="5702753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1029487" y="6876855"/>
            <a:ext cx="376217" cy="37779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92693" y="6297667"/>
            <a:ext cx="5723650" cy="3564505"/>
          </a:xfrm>
          <a:custGeom>
            <a:avLst/>
            <a:gdLst/>
            <a:ahLst/>
            <a:cxnLst/>
            <a:rect l="l" t="t" r="r" b="b"/>
            <a:pathLst>
              <a:path w="5723650" h="3564505">
                <a:moveTo>
                  <a:pt x="0" y="0"/>
                </a:moveTo>
                <a:lnTo>
                  <a:pt x="5723650" y="0"/>
                </a:lnTo>
                <a:lnTo>
                  <a:pt x="5723650" y="3564505"/>
                </a:lnTo>
                <a:lnTo>
                  <a:pt x="0" y="356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738604" y="537527"/>
            <a:ext cx="64064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Exponential Growth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6490" y="3215643"/>
            <a:ext cx="37773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Grocery Delivery</a:t>
            </a:r>
            <a:r>
              <a:rPr lang="en-US" sz="24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4514" y="6754465"/>
            <a:ext cx="6591668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7">
                <a:solidFill>
                  <a:srgbClr val="FFFFFF"/>
                </a:solidFill>
                <a:latin typeface="Canva Sans Bold"/>
              </a:rPr>
              <a:t>A clear strategy and operating model</a:t>
            </a:r>
          </a:p>
          <a:p>
            <a:pPr algn="ctr">
              <a:lnSpc>
                <a:spcPts val="3500"/>
              </a:lnSpc>
            </a:pPr>
            <a:endParaRPr lang="en-US" sz="2500" spc="-7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358099" y="197735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1" y="0"/>
                </a:lnTo>
                <a:lnTo>
                  <a:pt x="1645551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2925" y="52442"/>
            <a:ext cx="14562151" cy="131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en-US" sz="7635">
                <a:solidFill>
                  <a:srgbClr val="FFFFFF"/>
                </a:solidFill>
                <a:latin typeface="Gagalin"/>
              </a:rPr>
              <a:t>Adjacent Growth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39941" y="2105140"/>
            <a:ext cx="2438621" cy="22663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0543" y="2922564"/>
            <a:ext cx="34298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D83A3A"/>
                </a:solidFill>
                <a:latin typeface="Gagalin"/>
              </a:rPr>
              <a:t>PHARMACY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64972" y="5662984"/>
            <a:ext cx="2487841" cy="24878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48641" y="6671954"/>
            <a:ext cx="37205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D83A3A"/>
                </a:solidFill>
                <a:latin typeface="Gagalin"/>
              </a:rPr>
              <a:t>GIFTS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664972" y="2105140"/>
            <a:ext cx="2266350" cy="22663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35474" y="2919403"/>
            <a:ext cx="34298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D83A3A"/>
                </a:solidFill>
                <a:latin typeface="Gagalin"/>
              </a:rPr>
              <a:t>RETAIL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4732" y="5736814"/>
            <a:ext cx="2513154" cy="251315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15126" y="5676086"/>
            <a:ext cx="2561671" cy="256167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83899" y="2101304"/>
            <a:ext cx="2356020" cy="2280196"/>
            <a:chOff x="411498" y="-197240"/>
            <a:chExt cx="6601243" cy="6388795"/>
          </a:xfrm>
        </p:grpSpPr>
        <p:sp>
          <p:nvSpPr>
            <p:cNvPr id="17" name="Freeform 17"/>
            <p:cNvSpPr/>
            <p:nvPr/>
          </p:nvSpPr>
          <p:spPr>
            <a:xfrm>
              <a:off x="411498" y="-197240"/>
              <a:ext cx="6601243" cy="6388795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86397" y="6745785"/>
            <a:ext cx="34298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D83A3A"/>
                </a:solidFill>
                <a:latin typeface="Gagalin"/>
              </a:rPr>
              <a:t>PACKAGE PICKUP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81050" y="2909878"/>
            <a:ext cx="3429825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D83A3A"/>
                </a:solidFill>
                <a:latin typeface="Gagalin"/>
              </a:rPr>
              <a:t>BEAUTY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52005" y="6671954"/>
            <a:ext cx="22879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D83A3A"/>
                </a:solidFill>
                <a:latin typeface="Gagalin"/>
              </a:rPr>
              <a:t>PETS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5075" y="204842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2" y="0"/>
                </a:lnTo>
                <a:lnTo>
                  <a:pt x="1645552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98646" cy="3825875"/>
            <a:chOff x="0" y="0"/>
            <a:chExt cx="3047669" cy="143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7669" cy="1439747"/>
            </a:xfrm>
            <a:custGeom>
              <a:avLst/>
              <a:gdLst/>
              <a:ahLst/>
              <a:cxnLst/>
              <a:rect l="l" t="t" r="r" b="b"/>
              <a:pathLst>
                <a:path w="3047669" h="1439747">
                  <a:moveTo>
                    <a:pt x="0" y="0"/>
                  </a:moveTo>
                  <a:lnTo>
                    <a:pt x="3047669" y="0"/>
                  </a:lnTo>
                  <a:lnTo>
                    <a:pt x="3047669" y="1439747"/>
                  </a:lnTo>
                  <a:lnTo>
                    <a:pt x="0" y="1439747"/>
                  </a:lnTo>
                  <a:close/>
                </a:path>
              </a:pathLst>
            </a:custGeom>
            <a:solidFill>
              <a:srgbClr val="D83A3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3825875"/>
            <a:ext cx="8098646" cy="6461125"/>
          </a:xfrm>
          <a:custGeom>
            <a:avLst/>
            <a:gdLst/>
            <a:ahLst/>
            <a:cxnLst/>
            <a:rect l="l" t="t" r="r" b="b"/>
            <a:pathLst>
              <a:path w="8098646" h="6461125">
                <a:moveTo>
                  <a:pt x="0" y="0"/>
                </a:moveTo>
                <a:lnTo>
                  <a:pt x="8098646" y="0"/>
                </a:lnTo>
                <a:lnTo>
                  <a:pt x="8098646" y="6461125"/>
                </a:lnTo>
                <a:lnTo>
                  <a:pt x="0" y="646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72" b="-126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5915461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Gagalin"/>
              </a:rPr>
              <a:t>Market Strategy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8115300" y="-988090"/>
            <a:ext cx="18288000" cy="4111700"/>
          </a:xfrm>
          <a:custGeom>
            <a:avLst/>
            <a:gdLst/>
            <a:ahLst/>
            <a:cxnLst/>
            <a:rect l="l" t="t" r="r" b="b"/>
            <a:pathLst>
              <a:path w="18288000" h="4111700">
                <a:moveTo>
                  <a:pt x="0" y="4111699"/>
                </a:moveTo>
                <a:lnTo>
                  <a:pt x="18288000" y="4111699"/>
                </a:lnTo>
                <a:lnTo>
                  <a:pt x="18288000" y="0"/>
                </a:lnTo>
                <a:lnTo>
                  <a:pt x="0" y="0"/>
                </a:lnTo>
                <a:lnTo>
                  <a:pt x="0" y="4111699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743688" y="1337118"/>
            <a:ext cx="7140168" cy="3172051"/>
            <a:chOff x="0" y="0"/>
            <a:chExt cx="9520224" cy="4229401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9520224" cy="83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0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Gagalin"/>
                </a:rPr>
                <a:t>FILLING THE GAP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45206"/>
              <a:ext cx="9520224" cy="308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49"/>
                </a:lnSpc>
                <a:spcBef>
                  <a:spcPct val="0"/>
                </a:spcBef>
              </a:pPr>
              <a:r>
                <a:rPr lang="en-US" sz="2099" u="none">
                  <a:solidFill>
                    <a:srgbClr val="000000"/>
                  </a:solidFill>
                  <a:latin typeface="Now"/>
                </a:rPr>
                <a:t>DoorDash targets a Millennial-driven audience with a multifaceted strategy combining product innovation, social media marketing, and corporate responsibility. This includes 'Double Dash,' adding Target grocery deliveries in 2022, and providing partner restaurants real-time customer behavior analytics."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80167" y="5241037"/>
            <a:ext cx="7140168" cy="62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32"/>
              </a:lnSpc>
              <a:spcBef>
                <a:spcPct val="0"/>
              </a:spcBef>
            </a:pPr>
            <a:r>
              <a:rPr lang="en-US" sz="3554" u="none">
                <a:solidFill>
                  <a:srgbClr val="000000"/>
                </a:solidFill>
                <a:latin typeface="Gagalin"/>
              </a:rPr>
              <a:t>AUDIENCE SEGMENTATION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2D9464F-4F47-380B-F826-3F563CD9B063}"/>
              </a:ext>
            </a:extLst>
          </p:cNvPr>
          <p:cNvSpPr txBox="1"/>
          <p:nvPr/>
        </p:nvSpPr>
        <p:spPr>
          <a:xfrm>
            <a:off x="9744093" y="6543476"/>
            <a:ext cx="7140168" cy="156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Now"/>
              </a:rPr>
              <a:t>Door Dash's success comes from a clear audience segmentation , tailored communication to users and Restaurants, addressing distinct needs, and engaging Dashers through a dedicated app''.</a:t>
            </a:r>
            <a:endParaRPr lang="en-US" sz="2050" u="none">
              <a:solidFill>
                <a:srgbClr val="000000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18831" y="0"/>
            <a:ext cx="9144000" cy="10287000"/>
          </a:xfrm>
          <a:prstGeom prst="rect">
            <a:avLst/>
          </a:prstGeom>
          <a:solidFill>
            <a:srgbClr val="D83A3A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28679" y="2565018"/>
            <a:ext cx="6724304" cy="5944282"/>
          </a:xfrm>
          <a:custGeom>
            <a:avLst/>
            <a:gdLst/>
            <a:ahLst/>
            <a:cxnLst/>
            <a:rect l="l" t="t" r="r" b="b"/>
            <a:pathLst>
              <a:path w="6724304" h="5944282">
                <a:moveTo>
                  <a:pt x="0" y="0"/>
                </a:moveTo>
                <a:lnTo>
                  <a:pt x="6724304" y="0"/>
                </a:lnTo>
                <a:lnTo>
                  <a:pt x="6724304" y="5944282"/>
                </a:lnTo>
                <a:lnTo>
                  <a:pt x="0" y="59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0" b="-105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570680" y="1282394"/>
            <a:ext cx="624030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Gagalin"/>
              </a:rPr>
              <a:t>Market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58004"/>
            <a:ext cx="646748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Gagalin"/>
              </a:rPr>
              <a:t>ADVANCED VALUE PROPOSITION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508584"/>
            <a:ext cx="646748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Gagalin"/>
              </a:rPr>
              <a:t>A PANDEMIC-DRIVEN MARKET STRATEGY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B924221-43A4-EAAB-FDD0-E53BDD1225AD}"/>
              </a:ext>
            </a:extLst>
          </p:cNvPr>
          <p:cNvSpPr txBox="1"/>
          <p:nvPr/>
        </p:nvSpPr>
        <p:spPr>
          <a:xfrm>
            <a:off x="1029105" y="6231327"/>
            <a:ext cx="6467489" cy="12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1850" err="1">
                <a:solidFill>
                  <a:srgbClr val="FFFFFF"/>
                </a:solidFill>
                <a:latin typeface="Now"/>
              </a:rPr>
              <a:t>DoorDash</a:t>
            </a:r>
            <a:r>
              <a:rPr lang="en-US" sz="1850">
                <a:solidFill>
                  <a:srgbClr val="FFFFFF"/>
                </a:solidFill>
                <a:latin typeface="Now"/>
              </a:rPr>
              <a:t> prioritized safety, supported Dashers, and assisted local businesses during the pandemic with protective gear, financial aid, and waived restaurant commission fees.</a:t>
            </a:r>
            <a:endParaRPr 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EF999AF-9EED-F379-4A86-A149B590F6D7}"/>
              </a:ext>
            </a:extLst>
          </p:cNvPr>
          <p:cNvSpPr txBox="1"/>
          <p:nvPr/>
        </p:nvSpPr>
        <p:spPr>
          <a:xfrm>
            <a:off x="950067" y="2255145"/>
            <a:ext cx="6467489" cy="122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1850" err="1">
                <a:solidFill>
                  <a:srgbClr val="FFFFFF"/>
                </a:solidFill>
                <a:latin typeface="Now"/>
              </a:rPr>
              <a:t>DoorDash's</a:t>
            </a:r>
            <a:r>
              <a:rPr lang="en-US" sz="1850">
                <a:solidFill>
                  <a:srgbClr val="FFFFFF"/>
                </a:solidFill>
                <a:latin typeface="Now"/>
              </a:rPr>
              <a:t> Drive app empowers partner Restaurants with customer insights, Dasher support, and brand value, giving them a competitive edge and streamlining operations for enhanced customer  experiences.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0742" y="-2269758"/>
            <a:ext cx="14826517" cy="14826517"/>
          </a:xfrm>
          <a:custGeom>
            <a:avLst/>
            <a:gdLst/>
            <a:ahLst/>
            <a:cxnLst/>
            <a:rect l="l" t="t" r="r" b="b"/>
            <a:pathLst>
              <a:path w="14826517" h="14826517">
                <a:moveTo>
                  <a:pt x="0" y="0"/>
                </a:moveTo>
                <a:lnTo>
                  <a:pt x="14826516" y="0"/>
                </a:lnTo>
                <a:lnTo>
                  <a:pt x="14826516" y="14826516"/>
                </a:lnTo>
                <a:lnTo>
                  <a:pt x="0" y="1482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15553" y="1261685"/>
            <a:ext cx="11656894" cy="8440476"/>
          </a:xfrm>
          <a:custGeom>
            <a:avLst/>
            <a:gdLst/>
            <a:ahLst/>
            <a:cxnLst/>
            <a:rect l="l" t="t" r="r" b="b"/>
            <a:pathLst>
              <a:path w="11656894" h="8440476">
                <a:moveTo>
                  <a:pt x="0" y="0"/>
                </a:moveTo>
                <a:lnTo>
                  <a:pt x="11656894" y="0"/>
                </a:lnTo>
                <a:lnTo>
                  <a:pt x="11656894" y="8440475"/>
                </a:lnTo>
                <a:lnTo>
                  <a:pt x="0" y="844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34" b="-11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12328" y="166945"/>
            <a:ext cx="1026334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Gagalin"/>
              </a:rPr>
              <a:t>MAVERICKS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3092" y="0"/>
            <a:ext cx="6734908" cy="10287000"/>
          </a:xfrm>
          <a:custGeom>
            <a:avLst/>
            <a:gdLst/>
            <a:ahLst/>
            <a:cxnLst/>
            <a:rect l="l" t="t" r="r" b="b"/>
            <a:pathLst>
              <a:path w="6734908" h="10287000">
                <a:moveTo>
                  <a:pt x="0" y="0"/>
                </a:moveTo>
                <a:lnTo>
                  <a:pt x="6734908" y="0"/>
                </a:lnTo>
                <a:lnTo>
                  <a:pt x="67349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19" r="-934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78627" y="2136900"/>
            <a:ext cx="8978273" cy="175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72"/>
              </a:lnSpc>
            </a:pPr>
            <a:r>
              <a:rPr lang="en-US" sz="6450">
                <a:solidFill>
                  <a:srgbClr val="FFFFFF"/>
                </a:solidFill>
                <a:latin typeface="Gagalin"/>
              </a:rPr>
              <a:t>Creative Customer Engagement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78627" y="5469912"/>
            <a:ext cx="7441573" cy="3091370"/>
            <a:chOff x="0" y="0"/>
            <a:chExt cx="9922097" cy="41218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922097" cy="195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7"/>
                </a:lnSpc>
              </a:pPr>
              <a:r>
                <a:rPr lang="en-US" sz="2105">
                  <a:solidFill>
                    <a:srgbClr val="FFFFFF"/>
                  </a:solidFill>
                  <a:latin typeface="Now"/>
                </a:rPr>
                <a:t>Door Dash invests a lot of resources in building customer engagement via social media. In particular, the company uses interactive content to initiate conversations and strengthen relationships with customers.​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69586"/>
              <a:ext cx="9922097" cy="1452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66"/>
                </a:lnSpc>
              </a:pPr>
              <a:r>
                <a:rPr lang="en-US" sz="2118">
                  <a:solidFill>
                    <a:srgbClr val="FFFFFF"/>
                  </a:solidFill>
                  <a:latin typeface="Now"/>
                </a:rPr>
                <a:t>For example, a simple Twitter poll asking followers about their Monday night food  cravings and thereby changing their plan on mondays to display more Pizza places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778627" y="4679122"/>
            <a:ext cx="51229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63205"/>
            <a:ext cx="7808035" cy="7921965"/>
            <a:chOff x="0" y="0"/>
            <a:chExt cx="10410714" cy="105626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410714" cy="10562620"/>
              <a:chOff x="0" y="0"/>
              <a:chExt cx="4378459" cy="444234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378459" cy="4442346"/>
              </a:xfrm>
              <a:custGeom>
                <a:avLst/>
                <a:gdLst/>
                <a:ahLst/>
                <a:cxnLst/>
                <a:rect l="l" t="t" r="r" b="b"/>
                <a:pathLst>
                  <a:path w="4378459" h="4442346">
                    <a:moveTo>
                      <a:pt x="4253998" y="4442346"/>
                    </a:moveTo>
                    <a:lnTo>
                      <a:pt x="124460" y="4442346"/>
                    </a:lnTo>
                    <a:cubicBezTo>
                      <a:pt x="55880" y="4442346"/>
                      <a:pt x="0" y="4386466"/>
                      <a:pt x="0" y="431788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53999" y="0"/>
                    </a:lnTo>
                    <a:cubicBezTo>
                      <a:pt x="4322579" y="0"/>
                      <a:pt x="4378459" y="55880"/>
                      <a:pt x="4378459" y="124460"/>
                    </a:cubicBezTo>
                    <a:lnTo>
                      <a:pt x="4378459" y="4317886"/>
                    </a:lnTo>
                    <a:cubicBezTo>
                      <a:pt x="4378459" y="4386466"/>
                      <a:pt x="4322579" y="4442346"/>
                      <a:pt x="4253999" y="4442346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185745" y="2062495"/>
              <a:ext cx="7547601" cy="6409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5" lvl="1" indent="-291463">
                <a:lnSpc>
                  <a:spcPts val="350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Now"/>
                </a:rPr>
                <a:t>A data platform that drives intelligence and automation​</a:t>
              </a:r>
            </a:p>
            <a:p>
              <a:pPr marL="582925" lvl="1" indent="-291463">
                <a:lnSpc>
                  <a:spcPts val="350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Now"/>
                </a:rPr>
                <a:t>DoorDash has built an incredible analytics machine that allows granular optimization experiments on the tiniest little things across the food delivery lifecycle. At DoorDash, data is what drives the “Get 1% better every day” goal.​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54174"/>
            <a:ext cx="13495946" cy="173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18"/>
              </a:lnSpc>
            </a:pPr>
            <a:r>
              <a:rPr lang="en-US" sz="6198">
                <a:solidFill>
                  <a:srgbClr val="FFFFFF"/>
                </a:solidFill>
                <a:latin typeface="Gagalin"/>
              </a:rPr>
              <a:t>Data Driven Insights &amp;Sentiment Analysis​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51265" y="4590075"/>
            <a:ext cx="7808035" cy="4668225"/>
            <a:chOff x="0" y="0"/>
            <a:chExt cx="4378459" cy="2617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8459" cy="2617769"/>
            </a:xfrm>
            <a:custGeom>
              <a:avLst/>
              <a:gdLst/>
              <a:ahLst/>
              <a:cxnLst/>
              <a:rect l="l" t="t" r="r" b="b"/>
              <a:pathLst>
                <a:path w="4378459" h="2617769">
                  <a:moveTo>
                    <a:pt x="4253998" y="2617768"/>
                  </a:moveTo>
                  <a:lnTo>
                    <a:pt x="124460" y="2617768"/>
                  </a:lnTo>
                  <a:cubicBezTo>
                    <a:pt x="55880" y="2617768"/>
                    <a:pt x="0" y="2561888"/>
                    <a:pt x="0" y="24933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3999" y="0"/>
                  </a:lnTo>
                  <a:cubicBezTo>
                    <a:pt x="4322579" y="0"/>
                    <a:pt x="4378459" y="55880"/>
                    <a:pt x="4378459" y="124460"/>
                  </a:cubicBezTo>
                  <a:lnTo>
                    <a:pt x="4378459" y="2493308"/>
                  </a:lnTo>
                  <a:cubicBezTo>
                    <a:pt x="4378459" y="2561888"/>
                    <a:pt x="4322579" y="2617769"/>
                    <a:pt x="4253999" y="2617769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451265" y="5281125"/>
            <a:ext cx="7808035" cy="3382265"/>
          </a:xfrm>
          <a:custGeom>
            <a:avLst/>
            <a:gdLst/>
            <a:ahLst/>
            <a:cxnLst/>
            <a:rect l="l" t="t" r="r" b="b"/>
            <a:pathLst>
              <a:path w="7808035" h="3382265">
                <a:moveTo>
                  <a:pt x="0" y="0"/>
                </a:moveTo>
                <a:lnTo>
                  <a:pt x="7808035" y="0"/>
                </a:lnTo>
                <a:lnTo>
                  <a:pt x="7808035" y="3382265"/>
                </a:lnTo>
                <a:lnTo>
                  <a:pt x="0" y="338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15" r="-6709" b="-5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4587" y="1143000"/>
            <a:ext cx="13658827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Gagalin"/>
              </a:rPr>
              <a:t>DDD- Data &amp; DoorDash</a:t>
            </a:r>
          </a:p>
        </p:txBody>
      </p:sp>
      <p:sp>
        <p:nvSpPr>
          <p:cNvPr id="3" name="Freeform 3"/>
          <p:cNvSpPr/>
          <p:nvPr/>
        </p:nvSpPr>
        <p:spPr>
          <a:xfrm>
            <a:off x="1727589" y="3026104"/>
            <a:ext cx="7691824" cy="6838363"/>
          </a:xfrm>
          <a:custGeom>
            <a:avLst/>
            <a:gdLst/>
            <a:ahLst/>
            <a:cxnLst/>
            <a:rect l="l" t="t" r="r" b="b"/>
            <a:pathLst>
              <a:path w="7691824" h="6838363">
                <a:moveTo>
                  <a:pt x="0" y="0"/>
                </a:moveTo>
                <a:lnTo>
                  <a:pt x="7691824" y="0"/>
                </a:lnTo>
                <a:lnTo>
                  <a:pt x="7691824" y="6838362"/>
                </a:lnTo>
                <a:lnTo>
                  <a:pt x="0" y="683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1" t="-619" r="-15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308174" y="4097702"/>
            <a:ext cx="6258725" cy="465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61"/>
              </a:lnSpc>
            </a:pPr>
            <a:r>
              <a:rPr lang="en-US" sz="1900">
                <a:solidFill>
                  <a:srgbClr val="FFFFFF"/>
                </a:solidFill>
                <a:latin typeface="Now Bold"/>
              </a:rPr>
              <a:t>The secret is less in using data, but the decision to dedicate almost a third of all engineering resources to working with data.​</a:t>
            </a:r>
          </a:p>
          <a:p>
            <a:pPr marL="0" lvl="0" indent="0">
              <a:lnSpc>
                <a:spcPts val="2661"/>
              </a:lnSpc>
            </a:pPr>
            <a:endParaRPr lang="en-US" sz="1900">
              <a:solidFill>
                <a:srgbClr val="FFFFFF"/>
              </a:solidFill>
              <a:latin typeface="Now Bold"/>
            </a:endParaRPr>
          </a:p>
          <a:p>
            <a:pPr marL="0" lvl="0" indent="0">
              <a:lnSpc>
                <a:spcPts val="2661"/>
              </a:lnSpc>
            </a:pPr>
            <a:r>
              <a:rPr lang="en-US" sz="1900">
                <a:solidFill>
                  <a:srgbClr val="FFFFFF"/>
                </a:solidFill>
                <a:latin typeface="Now"/>
              </a:rPr>
              <a:t>DoorDash has again a competitive advantage here — they have more customers and orders, across more markets, hence they have a better data set to power their machine learning algorithms. As a result, much of the DoorDash marketplace is now driven by data. Data makes the DoorDash ”Local Logistics platform more intelligent and efficient with every order”. It’s a huge competitive data moat. And to provide the scalability and flexibility to capture and process these huge amounts of data,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6139" y="4264978"/>
            <a:ext cx="1149572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Critical Appreciation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171" y="47294"/>
            <a:ext cx="18006234" cy="9985933"/>
          </a:xfrm>
          <a:prstGeom prst="rect">
            <a:avLst/>
          </a:prstGeom>
          <a:solidFill>
            <a:srgbClr val="D83A3A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8763" y="1028700"/>
            <a:ext cx="8110537" cy="3525285"/>
            <a:chOff x="0" y="0"/>
            <a:chExt cx="10814050" cy="470038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8267" b="28267"/>
            <a:stretch>
              <a:fillRect/>
            </a:stretch>
          </p:blipFill>
          <p:spPr>
            <a:xfrm>
              <a:off x="0" y="0"/>
              <a:ext cx="10814050" cy="470038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5400000">
            <a:off x="3089369" y="7552026"/>
            <a:ext cx="340302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7442489" y="7552026"/>
            <a:ext cx="340302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1795609" y="7552026"/>
            <a:ext cx="340302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187609"/>
            <a:ext cx="7146246" cy="112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72"/>
              </a:lnSpc>
            </a:pPr>
            <a:r>
              <a:rPr lang="en-US" sz="7200" spc="468">
                <a:solidFill>
                  <a:srgbClr val="FFFFFF"/>
                </a:solidFill>
                <a:latin typeface="Gagalin"/>
              </a:rPr>
              <a:t>SWOT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431190"/>
            <a:ext cx="345101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Highly Competitive market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Regulatory Challenges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Negative Publicity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4964" y="5850785"/>
            <a:ext cx="31712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spc="249">
                <a:solidFill>
                  <a:srgbClr val="FFFFFF"/>
                </a:solidFill>
                <a:latin typeface="Gagalin"/>
              </a:rPr>
              <a:t>WEAKNESS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2051" y="6431190"/>
            <a:ext cx="373076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Leadership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Customer Base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Wide Value Offer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User Friendly Platform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81820" y="5807653"/>
            <a:ext cx="31712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spc="249">
                <a:solidFill>
                  <a:srgbClr val="FFFFFF"/>
                </a:solidFill>
                <a:latin typeface="Gagalin"/>
              </a:rPr>
              <a:t>STRENGTH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5184" y="6431190"/>
            <a:ext cx="404193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Economic Downturn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Changes in Consumer Behavior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Data Privacy and Security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4940" y="5807653"/>
            <a:ext cx="31712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spc="249">
                <a:solidFill>
                  <a:srgbClr val="FFFFFF"/>
                </a:solidFill>
                <a:latin typeface="Gagalin"/>
              </a:rPr>
              <a:t>THREATS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88059" y="6431190"/>
            <a:ext cx="376217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Expansion into New Markets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Develop new Tech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YAFdJt8dAY0 1"/>
              </a:rPr>
              <a:t>Acquire Competitors</a:t>
            </a:r>
            <a:endParaRPr lang="en-US" sz="2400" dirty="0">
              <a:solidFill>
                <a:srgbClr val="FFFFFF"/>
              </a:solidFill>
              <a:effectLst/>
              <a:latin typeface="YAFdJt8dAY0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88060" y="5807653"/>
            <a:ext cx="31712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spc="249">
                <a:solidFill>
                  <a:srgbClr val="FFFFFF"/>
                </a:solidFill>
                <a:latin typeface="Gagalin"/>
              </a:rPr>
              <a:t>OPPORTUNITIES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288000" y="-1256179"/>
            <a:ext cx="12523773" cy="1252377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1028700"/>
            <a:ext cx="8969369" cy="8350483"/>
            <a:chOff x="0" y="0"/>
            <a:chExt cx="6350000" cy="5911850"/>
          </a:xfrm>
        </p:grpSpPr>
        <p:sp>
          <p:nvSpPr>
            <p:cNvPr id="6" name="Freeform 6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t="-2440" b="-49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869" y="2035261"/>
            <a:ext cx="5532090" cy="6689893"/>
            <a:chOff x="0" y="66675"/>
            <a:chExt cx="7376120" cy="8919856"/>
          </a:xfrm>
        </p:grpSpPr>
        <p:sp>
          <p:nvSpPr>
            <p:cNvPr id="8" name="TextBox 8"/>
            <p:cNvSpPr txBox="1"/>
            <p:nvPr/>
          </p:nvSpPr>
          <p:spPr>
            <a:xfrm>
              <a:off x="0" y="2331120"/>
              <a:ext cx="7376120" cy="6655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7825" lvl="1" indent="-188595" algn="l">
                <a:lnSpc>
                  <a:spcPts val="2278"/>
                </a:lnSpc>
                <a:buFont typeface="Arial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Arimo"/>
                </a:rPr>
                <a:t>https://doordash.engineering/2020/09/25/how-doordash-is-scaling-its-data-platform/</a:t>
              </a:r>
              <a:endParaRPr lang="en-US" dirty="0">
                <a:ea typeface="Calibri"/>
                <a:cs typeface="Calibri"/>
              </a:endParaRPr>
            </a:p>
            <a:p>
              <a:pPr marL="377825" lvl="1" indent="-188595" algn="l">
                <a:lnSpc>
                  <a:spcPts val="2278"/>
                </a:lnSpc>
                <a:buFont typeface="Arial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Arimo"/>
                </a:rPr>
                <a:t>https://www.businessofapps.com/data/doordash-statistics/​</a:t>
              </a:r>
              <a:endParaRPr lang="en-US">
                <a:solidFill>
                  <a:srgbClr val="FFFFFF"/>
                </a:solidFill>
                <a:latin typeface="Arimo"/>
                <a:ea typeface="Arimo"/>
                <a:cs typeface="Arimo"/>
              </a:endParaRPr>
            </a:p>
            <a:p>
              <a:pPr marL="377825" lvl="1" indent="-188595" algn="l">
                <a:lnSpc>
                  <a:spcPts val="2278"/>
                </a:lnSpc>
                <a:buFont typeface="Arial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Arimo"/>
                </a:rPr>
                <a:t>​ https://resources.latana.com/post/doordash-success-story/</a:t>
              </a:r>
              <a:endParaRPr lang="en-US">
                <a:solidFill>
                  <a:srgbClr val="FFFFFF"/>
                </a:solidFill>
                <a:latin typeface="Arimo"/>
                <a:ea typeface="Arimo"/>
                <a:cs typeface="Arimo"/>
              </a:endParaRPr>
            </a:p>
            <a:p>
              <a:pPr marL="377825" lvl="1" indent="-188595" algn="l">
                <a:lnSpc>
                  <a:spcPts val="2278"/>
                </a:lnSpc>
                <a:buFont typeface="Arial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Arimo"/>
                </a:rPr>
                <a:t>https://www.restaurantdive.com/news/how-grocery-retail-convenience-boost-doordash-momentum/637621/​</a:t>
              </a:r>
              <a:endParaRPr lang="en-US">
                <a:solidFill>
                  <a:srgbClr val="FFFFFF"/>
                </a:solidFill>
                <a:latin typeface="Arimo"/>
                <a:ea typeface="Arimo"/>
                <a:cs typeface="Arimo"/>
              </a:endParaRPr>
            </a:p>
            <a:p>
              <a:pPr marL="377825" lvl="1" indent="-188595" algn="l">
                <a:lnSpc>
                  <a:spcPts val="2278"/>
                </a:lnSpc>
                <a:buFont typeface="Arial"/>
                <a:buChar char="•"/>
              </a:pPr>
              <a:r>
                <a:rPr lang="en-US" dirty="0">
                  <a:solidFill>
                    <a:srgbClr val="FFFFFF"/>
                  </a:solidFill>
                  <a:latin typeface="Arimo"/>
                </a:rPr>
                <a:t>https://seekingalpha.com/article/4454354-doordash-strong-growth-moderating-with-no-upside-left</a:t>
              </a:r>
              <a:endParaRPr lang="en-US">
                <a:solidFill>
                  <a:srgbClr val="FFFFFF"/>
                </a:solidFill>
                <a:latin typeface="Arimo"/>
                <a:ea typeface="Arimo"/>
                <a:cs typeface="Arimo"/>
              </a:endParaRPr>
            </a:p>
            <a:p>
              <a:pPr marL="377825" lvl="1" indent="-188595">
                <a:lnSpc>
                  <a:spcPts val="2278"/>
                </a:lnSpc>
                <a:buFont typeface="Arial,Sans-Serif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Arimo"/>
                  <a:ea typeface="Calibri"/>
                  <a:cs typeface="Calibri"/>
                </a:rPr>
                <a:t>https:/larskamp.medium.com/how-doordash-built-the-most-incredible-go-to-market-playbook-ever-5e8f1d58f6cd</a:t>
              </a:r>
              <a:r>
                <a:rPr lang="en-US" dirty="0">
                  <a:solidFill>
                    <a:schemeClr val="bg1"/>
                  </a:solidFill>
                  <a:latin typeface="Arimo"/>
                  <a:ea typeface="+mn-lt"/>
                  <a:cs typeface="+mn-lt"/>
                </a:rPr>
                <a:t> </a:t>
              </a:r>
              <a:endParaRPr lang="en-US">
                <a:solidFill>
                  <a:schemeClr val="bg1"/>
                </a:solidFill>
                <a:latin typeface="Arimo"/>
                <a:ea typeface="Arimo"/>
                <a:cs typeface="Arial"/>
              </a:endParaRPr>
            </a:p>
            <a:p>
              <a:pPr marL="377825" lvl="1" indent="-188595">
                <a:lnSpc>
                  <a:spcPts val="2278"/>
                </a:lnSpc>
                <a:buFont typeface="Arial,Sans-Serif"/>
                <a:buChar char="•"/>
              </a:pPr>
              <a:endParaRPr lang="en-US" dirty="0">
                <a:solidFill>
                  <a:schemeClr val="bg1"/>
                </a:solidFill>
                <a:latin typeface="Arial"/>
                <a:ea typeface="Arimo"/>
                <a:cs typeface="Arial"/>
              </a:endParaRPr>
            </a:p>
            <a:p>
              <a:pPr marL="377825" lvl="1" indent="-188595">
                <a:lnSpc>
                  <a:spcPts val="2278"/>
                </a:lnSpc>
                <a:buFont typeface="Arial"/>
                <a:buChar char="•"/>
              </a:pPr>
              <a:endParaRPr lang="en-US" sz="1750" dirty="0">
                <a:solidFill>
                  <a:schemeClr val="bg1"/>
                </a:solidFill>
                <a:latin typeface="Arimo"/>
                <a:ea typeface="Arimo"/>
                <a:cs typeface="Arim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7376120" cy="1278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42"/>
                </a:lnSpc>
              </a:pPr>
              <a:r>
                <a:rPr lang="en-US" sz="6675">
                  <a:solidFill>
                    <a:srgbClr val="FFFFFF"/>
                  </a:solidFill>
                  <a:latin typeface="Gagalin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299450" y="367742"/>
            <a:ext cx="1689100" cy="18288000"/>
            <a:chOff x="0" y="0"/>
            <a:chExt cx="444866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866" cy="4816592"/>
            </a:xfrm>
            <a:custGeom>
              <a:avLst/>
              <a:gdLst/>
              <a:ahLst/>
              <a:cxnLst/>
              <a:rect l="l" t="t" r="r" b="b"/>
              <a:pathLst>
                <a:path w="444866" h="4816592">
                  <a:moveTo>
                    <a:pt x="0" y="0"/>
                  </a:moveTo>
                  <a:lnTo>
                    <a:pt x="444866" y="0"/>
                  </a:lnTo>
                  <a:lnTo>
                    <a:pt x="444866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42449" y="3874454"/>
            <a:ext cx="10648031" cy="130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en-US" sz="9999" u="none">
                <a:solidFill>
                  <a:srgbClr val="FFFFFF"/>
                </a:solidFill>
                <a:latin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247" y="1365916"/>
            <a:ext cx="17071505" cy="8453496"/>
          </a:xfrm>
          <a:custGeom>
            <a:avLst/>
            <a:gdLst/>
            <a:ahLst/>
            <a:cxnLst/>
            <a:rect l="l" t="t" r="r" b="b"/>
            <a:pathLst>
              <a:path w="17071505" h="8453496">
                <a:moveTo>
                  <a:pt x="0" y="0"/>
                </a:moveTo>
                <a:lnTo>
                  <a:pt x="17071506" y="0"/>
                </a:lnTo>
                <a:lnTo>
                  <a:pt x="17071506" y="8453495"/>
                </a:lnTo>
                <a:lnTo>
                  <a:pt x="0" y="845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508058" y="391361"/>
            <a:ext cx="7271884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Gagalin"/>
              </a:rPr>
              <a:t>Brief History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877" y="837828"/>
            <a:ext cx="17066246" cy="8611344"/>
          </a:xfrm>
          <a:custGeom>
            <a:avLst/>
            <a:gdLst/>
            <a:ahLst/>
            <a:cxnLst/>
            <a:rect l="l" t="t" r="r" b="b"/>
            <a:pathLst>
              <a:path w="17066246" h="8611344">
                <a:moveTo>
                  <a:pt x="0" y="0"/>
                </a:moveTo>
                <a:lnTo>
                  <a:pt x="17066246" y="0"/>
                </a:lnTo>
                <a:lnTo>
                  <a:pt x="17066246" y="8611344"/>
                </a:lnTo>
                <a:lnTo>
                  <a:pt x="0" y="861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84471" y="426453"/>
            <a:ext cx="2807393" cy="1021458"/>
            <a:chOff x="0" y="0"/>
            <a:chExt cx="739396" cy="269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9396" cy="269026"/>
            </a:xfrm>
            <a:custGeom>
              <a:avLst/>
              <a:gdLst/>
              <a:ahLst/>
              <a:cxnLst/>
              <a:rect l="l" t="t" r="r" b="b"/>
              <a:pathLst>
                <a:path w="739396" h="269026">
                  <a:moveTo>
                    <a:pt x="134513" y="0"/>
                  </a:moveTo>
                  <a:lnTo>
                    <a:pt x="604883" y="0"/>
                  </a:lnTo>
                  <a:cubicBezTo>
                    <a:pt x="640558" y="0"/>
                    <a:pt x="674772" y="14172"/>
                    <a:pt x="699998" y="39398"/>
                  </a:cubicBezTo>
                  <a:cubicBezTo>
                    <a:pt x="725224" y="64624"/>
                    <a:pt x="739396" y="98838"/>
                    <a:pt x="739396" y="134513"/>
                  </a:cubicBezTo>
                  <a:lnTo>
                    <a:pt x="739396" y="134513"/>
                  </a:lnTo>
                  <a:cubicBezTo>
                    <a:pt x="739396" y="208802"/>
                    <a:pt x="679172" y="269026"/>
                    <a:pt x="604883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A6011C"/>
                  </a:solidFill>
                  <a:latin typeface="Gagalin"/>
                </a:rPr>
                <a:t>FeAtures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9307" y="2120773"/>
            <a:ext cx="2394598" cy="1736079"/>
            <a:chOff x="0" y="-28575"/>
            <a:chExt cx="630676" cy="457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676" cy="343196"/>
            </a:xfrm>
            <a:custGeom>
              <a:avLst/>
              <a:gdLst/>
              <a:ahLst/>
              <a:cxnLst/>
              <a:rect l="l" t="t" r="r" b="b"/>
              <a:pathLst>
                <a:path w="630676" h="343196">
                  <a:moveTo>
                    <a:pt x="164887" y="0"/>
                  </a:moveTo>
                  <a:lnTo>
                    <a:pt x="465789" y="0"/>
                  </a:lnTo>
                  <a:cubicBezTo>
                    <a:pt x="556854" y="0"/>
                    <a:pt x="630676" y="73822"/>
                    <a:pt x="630676" y="164887"/>
                  </a:cubicBezTo>
                  <a:lnTo>
                    <a:pt x="630676" y="178309"/>
                  </a:lnTo>
                  <a:cubicBezTo>
                    <a:pt x="630676" y="269374"/>
                    <a:pt x="556854" y="343196"/>
                    <a:pt x="465789" y="343196"/>
                  </a:cubicBezTo>
                  <a:lnTo>
                    <a:pt x="164887" y="343196"/>
                  </a:lnTo>
                  <a:cubicBezTo>
                    <a:pt x="73822" y="343196"/>
                    <a:pt x="0" y="269374"/>
                    <a:pt x="0" y="178309"/>
                  </a:cubicBezTo>
                  <a:lnTo>
                    <a:pt x="0" y="164887"/>
                  </a:lnTo>
                  <a:cubicBezTo>
                    <a:pt x="0" y="73822"/>
                    <a:pt x="73822" y="0"/>
                    <a:pt x="1648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12273" cy="45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2013 -2014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Early Growth and Expansion</a:t>
              </a:r>
            </a:p>
            <a:p>
              <a:pPr algn="ctr">
                <a:lnSpc>
                  <a:spcPts val="294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67672" y="1520390"/>
            <a:ext cx="4884996" cy="3194596"/>
            <a:chOff x="0" y="-28575"/>
            <a:chExt cx="1286583" cy="841375"/>
          </a:xfrm>
        </p:grpSpPr>
        <p:sp>
          <p:nvSpPr>
            <p:cNvPr id="9" name="Freeform 9"/>
            <p:cNvSpPr/>
            <p:nvPr/>
          </p:nvSpPr>
          <p:spPr>
            <a:xfrm>
              <a:off x="4934" y="4802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5856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launched its food delivery platform in Palo Alto, California.</a:t>
              </a:r>
            </a:p>
            <a:p>
              <a:pPr algn="ctr">
                <a:lnSpc>
                  <a:spcPts val="196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Expanding to new cities and markets across the United States.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" y="4399426"/>
            <a:ext cx="3086100" cy="3194600"/>
            <a:chOff x="-91629" y="-233877"/>
            <a:chExt cx="812800" cy="841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676" cy="326930"/>
            </a:xfrm>
            <a:custGeom>
              <a:avLst/>
              <a:gdLst/>
              <a:ahLst/>
              <a:cxnLst/>
              <a:rect l="l" t="t" r="r" b="b"/>
              <a:pathLst>
                <a:path w="630676" h="326930">
                  <a:moveTo>
                    <a:pt x="163465" y="0"/>
                  </a:moveTo>
                  <a:lnTo>
                    <a:pt x="467211" y="0"/>
                  </a:lnTo>
                  <a:cubicBezTo>
                    <a:pt x="557490" y="0"/>
                    <a:pt x="630676" y="73186"/>
                    <a:pt x="630676" y="163465"/>
                  </a:cubicBezTo>
                  <a:lnTo>
                    <a:pt x="630676" y="163465"/>
                  </a:lnTo>
                  <a:cubicBezTo>
                    <a:pt x="630676" y="206819"/>
                    <a:pt x="613454" y="248397"/>
                    <a:pt x="582798" y="279053"/>
                  </a:cubicBezTo>
                  <a:cubicBezTo>
                    <a:pt x="552142" y="309708"/>
                    <a:pt x="510564" y="326930"/>
                    <a:pt x="467211" y="326930"/>
                  </a:cubicBezTo>
                  <a:lnTo>
                    <a:pt x="163465" y="326930"/>
                  </a:lnTo>
                  <a:cubicBezTo>
                    <a:pt x="73186" y="326930"/>
                    <a:pt x="0" y="253745"/>
                    <a:pt x="0" y="163465"/>
                  </a:cubicBezTo>
                  <a:lnTo>
                    <a:pt x="0" y="163465"/>
                  </a:lnTo>
                  <a:cubicBezTo>
                    <a:pt x="0" y="73186"/>
                    <a:pt x="73186" y="0"/>
                    <a:pt x="1634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1629" y="-233877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2015- 2016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Expanding Services and Markets</a:t>
              </a:r>
            </a:p>
            <a:p>
              <a:pPr algn="ctr">
                <a:lnSpc>
                  <a:spcPts val="252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8392" y="7222135"/>
            <a:ext cx="2394598" cy="2827597"/>
            <a:chOff x="0" y="-166968"/>
            <a:chExt cx="630676" cy="7447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0676" cy="343196"/>
            </a:xfrm>
            <a:custGeom>
              <a:avLst/>
              <a:gdLst/>
              <a:ahLst/>
              <a:cxnLst/>
              <a:rect l="l" t="t" r="r" b="b"/>
              <a:pathLst>
                <a:path w="630676" h="343196">
                  <a:moveTo>
                    <a:pt x="164887" y="0"/>
                  </a:moveTo>
                  <a:lnTo>
                    <a:pt x="465789" y="0"/>
                  </a:lnTo>
                  <a:cubicBezTo>
                    <a:pt x="556854" y="0"/>
                    <a:pt x="630676" y="73822"/>
                    <a:pt x="630676" y="164887"/>
                  </a:cubicBezTo>
                  <a:lnTo>
                    <a:pt x="630676" y="178309"/>
                  </a:lnTo>
                  <a:cubicBezTo>
                    <a:pt x="630676" y="269374"/>
                    <a:pt x="556854" y="343196"/>
                    <a:pt x="465789" y="343196"/>
                  </a:cubicBezTo>
                  <a:lnTo>
                    <a:pt x="164887" y="343196"/>
                  </a:lnTo>
                  <a:cubicBezTo>
                    <a:pt x="73822" y="343196"/>
                    <a:pt x="0" y="269374"/>
                    <a:pt x="0" y="178309"/>
                  </a:cubicBezTo>
                  <a:lnTo>
                    <a:pt x="0" y="164887"/>
                  </a:lnTo>
                  <a:cubicBezTo>
                    <a:pt x="0" y="73822"/>
                    <a:pt x="73822" y="0"/>
                    <a:pt x="1648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721" y="-166968"/>
              <a:ext cx="603232" cy="744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2017- 2018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Rapid Growth and Merchant Partnerships</a:t>
              </a:r>
            </a:p>
            <a:p>
              <a:pPr algn="ctr">
                <a:lnSpc>
                  <a:spcPts val="294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5037" y="4352685"/>
            <a:ext cx="4866262" cy="3194596"/>
            <a:chOff x="0" y="-28575"/>
            <a:chExt cx="1281649" cy="8413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25012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launches its first food delivery service in the San Francisco Bay Area.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Introduction of mobile apps for both iOS and Android.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Enhancements to the user interface and ordering process.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020" y="7184980"/>
            <a:ext cx="4866262" cy="3194596"/>
            <a:chOff x="0" y="-28575"/>
            <a:chExt cx="1281649" cy="8413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21715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Introduction of "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Drive”, “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DashPass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” allowing businesses to use 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DoorDash's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platform for their own deliveries.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Improved user experience and order tracking.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Bold"/>
                </a:rPr>
                <a:t>Goes global </a:t>
              </a:r>
            </a:p>
            <a:p>
              <a:pPr algn="ctr">
                <a:lnSpc>
                  <a:spcPts val="2940"/>
                </a:lnSpc>
              </a:pPr>
              <a:endParaRPr lang="en-US" sz="2100">
                <a:solidFill>
                  <a:srgbClr val="FFFFFF"/>
                </a:solidFill>
                <a:latin typeface="Open Sa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76484" y="-678199"/>
            <a:ext cx="3086102" cy="3230761"/>
            <a:chOff x="-39608" y="-291480"/>
            <a:chExt cx="812800" cy="8509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3717" cy="269026"/>
            </a:xfrm>
            <a:custGeom>
              <a:avLst/>
              <a:gdLst/>
              <a:ahLst/>
              <a:cxnLst/>
              <a:rect l="l" t="t" r="r" b="b"/>
              <a:pathLst>
                <a:path w="723717" h="269026">
                  <a:moveTo>
                    <a:pt x="134513" y="0"/>
                  </a:moveTo>
                  <a:lnTo>
                    <a:pt x="589204" y="0"/>
                  </a:lnTo>
                  <a:cubicBezTo>
                    <a:pt x="624879" y="0"/>
                    <a:pt x="659093" y="14172"/>
                    <a:pt x="684319" y="39398"/>
                  </a:cubicBezTo>
                  <a:cubicBezTo>
                    <a:pt x="709546" y="64624"/>
                    <a:pt x="723717" y="98838"/>
                    <a:pt x="723717" y="134513"/>
                  </a:cubicBezTo>
                  <a:lnTo>
                    <a:pt x="723717" y="134513"/>
                  </a:lnTo>
                  <a:cubicBezTo>
                    <a:pt x="723717" y="208802"/>
                    <a:pt x="663494" y="269026"/>
                    <a:pt x="589204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39608" y="-29148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err="1">
                  <a:solidFill>
                    <a:srgbClr val="A6011C"/>
                  </a:solidFill>
                  <a:latin typeface="Gagalin"/>
                </a:rPr>
                <a:t>Aquisitions</a:t>
              </a:r>
              <a:r>
                <a:rPr lang="en-US" sz="2199">
                  <a:solidFill>
                    <a:srgbClr val="A6011C"/>
                  </a:solidFill>
                  <a:latin typeface="Gagalin"/>
                </a:rPr>
                <a:t> / Events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965638" y="3954146"/>
            <a:ext cx="4866262" cy="3194596"/>
            <a:chOff x="0" y="-133540"/>
            <a:chExt cx="1281649" cy="8413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901" y="-133540"/>
              <a:ext cx="121715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No major acquisitions during this period.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Expanding to more cities across the U.S., with a growing restaurant partner network.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34093" y="7184980"/>
            <a:ext cx="4866262" cy="3194596"/>
            <a:chOff x="-8308" y="-28575"/>
            <a:chExt cx="1281649" cy="841375"/>
          </a:xfrm>
        </p:grpSpPr>
        <p:sp>
          <p:nvSpPr>
            <p:cNvPr id="33" name="Freeform 33"/>
            <p:cNvSpPr/>
            <p:nvPr/>
          </p:nvSpPr>
          <p:spPr>
            <a:xfrm>
              <a:off x="-8308" y="4424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2607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Expanding partnerships with national and local restaurant chains.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D﻿oordash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hit 1 million deliveries and began signing big chains like Wendy’s, Taco bell etc.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242402" y="7163692"/>
            <a:ext cx="4866262" cy="3194596"/>
            <a:chOff x="0" y="-28575"/>
            <a:chExt cx="1281649" cy="8413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25012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Estimated annual revenue surpassing $1 billion in 2018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055037" y="1520390"/>
            <a:ext cx="4866262" cy="3194596"/>
            <a:chOff x="0" y="-28575"/>
            <a:chExt cx="1281649" cy="8413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20774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Initially, the platform focused on providing restaurant food delivery 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service﻿s</a:t>
              </a: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245149" y="1518152"/>
            <a:ext cx="4866262" cy="3194596"/>
            <a:chOff x="0" y="-28575"/>
            <a:chExt cx="1281649" cy="8413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20774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Estimated annual revenue in the millions of dollars.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242402" y="4340922"/>
            <a:ext cx="4866262" cy="3194596"/>
            <a:chOff x="0" y="-28575"/>
            <a:chExt cx="1281649" cy="8413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228536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Estimated annual revenue in the range of $100 million to $200 million.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59306" y="293103"/>
            <a:ext cx="3626893" cy="1060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68"/>
              </a:lnSpc>
            </a:pPr>
            <a:r>
              <a:rPr lang="en-US" sz="6620">
                <a:solidFill>
                  <a:srgbClr val="FFFFFF"/>
                </a:solidFill>
                <a:latin typeface="Gagalin"/>
              </a:rPr>
              <a:t>ROADMAP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19E409A-9DCB-30D7-A437-7067075F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019" y="638451"/>
            <a:ext cx="1524132" cy="597460"/>
          </a:xfrm>
          <a:prstGeom prst="rect">
            <a:avLst/>
          </a:prstGeom>
        </p:spPr>
      </p:pic>
      <p:grpSp>
        <p:nvGrpSpPr>
          <p:cNvPr id="53" name="Group 32">
            <a:extLst>
              <a:ext uri="{FF2B5EF4-FFF2-40B4-BE49-F238E27FC236}">
                <a16:creationId xmlns:a16="http://schemas.microsoft.com/office/drawing/2014/main" id="{0B1B9C7A-BE4D-1E72-A5D8-925A33BCAA54}"/>
              </a:ext>
            </a:extLst>
          </p:cNvPr>
          <p:cNvGrpSpPr/>
          <p:nvPr/>
        </p:nvGrpSpPr>
        <p:grpSpPr>
          <a:xfrm>
            <a:off x="14169888" y="243391"/>
            <a:ext cx="2836181" cy="1195237"/>
            <a:chOff x="-7582" y="-46312"/>
            <a:chExt cx="746978" cy="314795"/>
          </a:xfrm>
        </p:grpSpPr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9B857D98-3C4D-55F6-96B0-F4D967409742}"/>
                </a:ext>
              </a:extLst>
            </p:cNvPr>
            <p:cNvSpPr/>
            <p:nvPr/>
          </p:nvSpPr>
          <p:spPr>
            <a:xfrm>
              <a:off x="-7582" y="-543"/>
              <a:ext cx="739396" cy="269026"/>
            </a:xfrm>
            <a:custGeom>
              <a:avLst/>
              <a:gdLst/>
              <a:ahLst/>
              <a:cxnLst/>
              <a:rect l="l" t="t" r="r" b="b"/>
              <a:pathLst>
                <a:path w="739396" h="269026">
                  <a:moveTo>
                    <a:pt x="134513" y="0"/>
                  </a:moveTo>
                  <a:lnTo>
                    <a:pt x="604883" y="0"/>
                  </a:lnTo>
                  <a:cubicBezTo>
                    <a:pt x="640558" y="0"/>
                    <a:pt x="674772" y="14172"/>
                    <a:pt x="699998" y="39398"/>
                  </a:cubicBezTo>
                  <a:cubicBezTo>
                    <a:pt x="725224" y="64624"/>
                    <a:pt x="739396" y="98838"/>
                    <a:pt x="739396" y="134513"/>
                  </a:cubicBezTo>
                  <a:lnTo>
                    <a:pt x="739396" y="134513"/>
                  </a:lnTo>
                  <a:cubicBezTo>
                    <a:pt x="739396" y="208802"/>
                    <a:pt x="679172" y="269026"/>
                    <a:pt x="604883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34">
              <a:extLst>
                <a:ext uri="{FF2B5EF4-FFF2-40B4-BE49-F238E27FC236}">
                  <a16:creationId xmlns:a16="http://schemas.microsoft.com/office/drawing/2014/main" id="{26625EDF-CCC0-61F0-6447-B9E4D8B1FDEC}"/>
                </a:ext>
              </a:extLst>
            </p:cNvPr>
            <p:cNvSpPr txBox="1"/>
            <p:nvPr/>
          </p:nvSpPr>
          <p:spPr>
            <a:xfrm>
              <a:off x="0" y="-46312"/>
              <a:ext cx="739396" cy="3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A6011C"/>
                  </a:solidFill>
                  <a:latin typeface="Gagalin"/>
                </a:rPr>
                <a:t>Revenue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428514"/>
            <a:ext cx="2807393" cy="1021458"/>
            <a:chOff x="0" y="0"/>
            <a:chExt cx="739396" cy="269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9396" cy="269026"/>
            </a:xfrm>
            <a:custGeom>
              <a:avLst/>
              <a:gdLst/>
              <a:ahLst/>
              <a:cxnLst/>
              <a:rect l="l" t="t" r="r" b="b"/>
              <a:pathLst>
                <a:path w="739396" h="269026">
                  <a:moveTo>
                    <a:pt x="134513" y="0"/>
                  </a:moveTo>
                  <a:lnTo>
                    <a:pt x="604883" y="0"/>
                  </a:lnTo>
                  <a:cubicBezTo>
                    <a:pt x="640558" y="0"/>
                    <a:pt x="674772" y="14172"/>
                    <a:pt x="699998" y="39398"/>
                  </a:cubicBezTo>
                  <a:cubicBezTo>
                    <a:pt x="725224" y="64624"/>
                    <a:pt x="739396" y="98838"/>
                    <a:pt x="739396" y="134513"/>
                  </a:cubicBezTo>
                  <a:lnTo>
                    <a:pt x="739396" y="134513"/>
                  </a:lnTo>
                  <a:cubicBezTo>
                    <a:pt x="739396" y="208802"/>
                    <a:pt x="679172" y="269026"/>
                    <a:pt x="604883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A6011C"/>
                  </a:solidFill>
                  <a:latin typeface="Gagalin"/>
                </a:rPr>
                <a:t>FeAtures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9463" y="2518401"/>
            <a:ext cx="2424164" cy="1482100"/>
            <a:chOff x="0" y="0"/>
            <a:chExt cx="638463" cy="3903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676" cy="313174"/>
            </a:xfrm>
            <a:custGeom>
              <a:avLst/>
              <a:gdLst/>
              <a:ahLst/>
              <a:cxnLst/>
              <a:rect l="l" t="t" r="r" b="b"/>
              <a:pathLst>
                <a:path w="630676" h="313174">
                  <a:moveTo>
                    <a:pt x="156587" y="0"/>
                  </a:moveTo>
                  <a:lnTo>
                    <a:pt x="474089" y="0"/>
                  </a:lnTo>
                  <a:cubicBezTo>
                    <a:pt x="515619" y="0"/>
                    <a:pt x="555447" y="16497"/>
                    <a:pt x="584813" y="45863"/>
                  </a:cubicBezTo>
                  <a:cubicBezTo>
                    <a:pt x="614178" y="75229"/>
                    <a:pt x="630676" y="115057"/>
                    <a:pt x="630676" y="156587"/>
                  </a:cubicBezTo>
                  <a:lnTo>
                    <a:pt x="630676" y="156587"/>
                  </a:lnTo>
                  <a:cubicBezTo>
                    <a:pt x="630676" y="198116"/>
                    <a:pt x="614178" y="237945"/>
                    <a:pt x="584813" y="267310"/>
                  </a:cubicBezTo>
                  <a:cubicBezTo>
                    <a:pt x="555447" y="296676"/>
                    <a:pt x="515619" y="313174"/>
                    <a:pt x="474089" y="313174"/>
                  </a:cubicBezTo>
                  <a:lnTo>
                    <a:pt x="156587" y="313174"/>
                  </a:lnTo>
                  <a:cubicBezTo>
                    <a:pt x="115057" y="313174"/>
                    <a:pt x="75229" y="296676"/>
                    <a:pt x="45863" y="267310"/>
                  </a:cubicBezTo>
                  <a:cubicBezTo>
                    <a:pt x="16497" y="237945"/>
                    <a:pt x="0" y="198116"/>
                    <a:pt x="0" y="156587"/>
                  </a:cubicBezTo>
                  <a:lnTo>
                    <a:pt x="0" y="156587"/>
                  </a:lnTo>
                  <a:cubicBezTo>
                    <a:pt x="0" y="115057"/>
                    <a:pt x="16497" y="75229"/>
                    <a:pt x="45863" y="45863"/>
                  </a:cubicBezTo>
                  <a:cubicBezTo>
                    <a:pt x="75229" y="16497"/>
                    <a:pt x="115057" y="0"/>
                    <a:pt x="1565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638463" cy="390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2019 - 2020 Expansion and Strategic Acquisition</a:t>
              </a:r>
            </a:p>
            <a:p>
              <a:pPr algn="ctr">
                <a:lnSpc>
                  <a:spcPts val="210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68578" y="1394888"/>
            <a:ext cx="4952721" cy="3194596"/>
            <a:chOff x="-22771" y="-61629"/>
            <a:chExt cx="1304420" cy="841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2771" y="-61629"/>
              <a:ext cx="1281476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1" lvl="1" indent="-151130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Expansion into grocery delivery and convenience store items.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Introduction of "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DashMart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" and alcohol delivery services.</a:t>
              </a:r>
            </a:p>
            <a:p>
              <a:pPr marL="302261" lvl="1" indent="-151130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Enhanced delivery tracking and contactless delivery options.</a:t>
              </a:r>
            </a:p>
            <a:p>
              <a:pPr algn="ctr">
                <a:lnSpc>
                  <a:spcPts val="252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7775" y="4617565"/>
            <a:ext cx="2424164" cy="2795943"/>
            <a:chOff x="-5712" y="-158276"/>
            <a:chExt cx="638463" cy="7363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676" cy="343196"/>
            </a:xfrm>
            <a:custGeom>
              <a:avLst/>
              <a:gdLst/>
              <a:ahLst/>
              <a:cxnLst/>
              <a:rect l="l" t="t" r="r" b="b"/>
              <a:pathLst>
                <a:path w="630676" h="343196">
                  <a:moveTo>
                    <a:pt x="164887" y="0"/>
                  </a:moveTo>
                  <a:lnTo>
                    <a:pt x="465789" y="0"/>
                  </a:lnTo>
                  <a:cubicBezTo>
                    <a:pt x="556854" y="0"/>
                    <a:pt x="630676" y="73822"/>
                    <a:pt x="630676" y="164887"/>
                  </a:cubicBezTo>
                  <a:lnTo>
                    <a:pt x="630676" y="178309"/>
                  </a:lnTo>
                  <a:cubicBezTo>
                    <a:pt x="630676" y="269374"/>
                    <a:pt x="556854" y="343196"/>
                    <a:pt x="465789" y="343196"/>
                  </a:cubicBezTo>
                  <a:lnTo>
                    <a:pt x="164887" y="343196"/>
                  </a:lnTo>
                  <a:cubicBezTo>
                    <a:pt x="73822" y="343196"/>
                    <a:pt x="0" y="269374"/>
                    <a:pt x="0" y="178309"/>
                  </a:cubicBezTo>
                  <a:lnTo>
                    <a:pt x="0" y="164887"/>
                  </a:lnTo>
                  <a:cubicBezTo>
                    <a:pt x="0" y="73822"/>
                    <a:pt x="73822" y="0"/>
                    <a:pt x="1648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5712" y="-158276"/>
              <a:ext cx="638463" cy="736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2021- 2022 Continued Growth and Market Dominance</a:t>
              </a:r>
            </a:p>
            <a:p>
              <a:pPr algn="ctr">
                <a:lnSpc>
                  <a:spcPts val="294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71639" y="7138657"/>
            <a:ext cx="3086100" cy="3194595"/>
            <a:chOff x="-84570" y="-229161"/>
            <a:chExt cx="812800" cy="841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0676" cy="272954"/>
            </a:xfrm>
            <a:custGeom>
              <a:avLst/>
              <a:gdLst/>
              <a:ahLst/>
              <a:cxnLst/>
              <a:rect l="l" t="t" r="r" b="b"/>
              <a:pathLst>
                <a:path w="630676" h="272954">
                  <a:moveTo>
                    <a:pt x="136477" y="0"/>
                  </a:moveTo>
                  <a:lnTo>
                    <a:pt x="494199" y="0"/>
                  </a:lnTo>
                  <a:cubicBezTo>
                    <a:pt x="530395" y="0"/>
                    <a:pt x="565108" y="14379"/>
                    <a:pt x="590703" y="39973"/>
                  </a:cubicBezTo>
                  <a:cubicBezTo>
                    <a:pt x="616297" y="65568"/>
                    <a:pt x="630676" y="100281"/>
                    <a:pt x="630676" y="136477"/>
                  </a:cubicBezTo>
                  <a:lnTo>
                    <a:pt x="630676" y="136477"/>
                  </a:lnTo>
                  <a:cubicBezTo>
                    <a:pt x="630676" y="211851"/>
                    <a:pt x="569573" y="272954"/>
                    <a:pt x="494199" y="272954"/>
                  </a:cubicBezTo>
                  <a:lnTo>
                    <a:pt x="136477" y="272954"/>
                  </a:lnTo>
                  <a:cubicBezTo>
                    <a:pt x="100281" y="272954"/>
                    <a:pt x="65568" y="258575"/>
                    <a:pt x="39973" y="232981"/>
                  </a:cubicBezTo>
                  <a:cubicBezTo>
                    <a:pt x="14379" y="207386"/>
                    <a:pt x="0" y="172673"/>
                    <a:pt x="0" y="136477"/>
                  </a:cubicBezTo>
                  <a:lnTo>
                    <a:pt x="0" y="136477"/>
                  </a:lnTo>
                  <a:cubicBezTo>
                    <a:pt x="0" y="100281"/>
                    <a:pt x="14379" y="65568"/>
                    <a:pt x="39973" y="39973"/>
                  </a:cubicBezTo>
                  <a:cubicBezTo>
                    <a:pt x="65568" y="14379"/>
                    <a:pt x="100281" y="0"/>
                    <a:pt x="1364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84570" y="-229161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A70000"/>
                  </a:solidFill>
                  <a:latin typeface="Open Sans Bold"/>
                </a:rPr>
                <a:t>2023 - Beyond: Future Developments</a:t>
              </a:r>
            </a:p>
            <a:p>
              <a:pPr algn="ctr">
                <a:lnSpc>
                  <a:spcPts val="2940"/>
                </a:lnSpc>
              </a:pPr>
              <a:endParaRPr lang="en-US" sz="15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99408" y="1310151"/>
            <a:ext cx="4889920" cy="3194596"/>
            <a:chOff x="-6231" y="-91346"/>
            <a:chExt cx="1287880" cy="8413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6231" y="-91346"/>
              <a:ext cx="1247549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Acquisition of Caviar (August 2019) for approximately $410 million.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Expansion into new markets and international expansion.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Its started trading on NYSE on Dec.9 and became a public company and valued the company at 72$ 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Billio﻿n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0357" y="1039668"/>
            <a:ext cx="5012912" cy="3235363"/>
            <a:chOff x="-38624" y="-153822"/>
            <a:chExt cx="1320273" cy="8521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38624" y="-153822"/>
              <a:ext cx="128874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Estimated annual revenue in the range of $2.4 billion (2019) to $3.5 billion (2020) due to increased demand during the COVID-19 pandemic.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55903" y="4000499"/>
            <a:ext cx="4947721" cy="3230761"/>
            <a:chOff x="-15938" y="-116020"/>
            <a:chExt cx="1303103" cy="850900"/>
          </a:xfrm>
        </p:grpSpPr>
        <p:sp>
          <p:nvSpPr>
            <p:cNvPr id="24" name="Freeform 24"/>
            <p:cNvSpPr/>
            <p:nvPr/>
          </p:nvSpPr>
          <p:spPr>
            <a:xfrm>
              <a:off x="5516" y="7654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5938" y="-116020"/>
              <a:ext cx="126041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  <a:p>
              <a:pPr marL="280674" lvl="1" indent="-140337" algn="ctr">
                <a:lnSpc>
                  <a:spcPts val="1820"/>
                </a:lnSpc>
                <a:buFont typeface="Arial"/>
                <a:buChar char="•"/>
              </a:pP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Acquired </a:t>
              </a:r>
              <a:r>
                <a:rPr lang="en-US" sz="1300" err="1">
                  <a:solidFill>
                    <a:srgbClr val="A70000"/>
                  </a:solidFill>
                  <a:latin typeface="Open Sans Bold"/>
                </a:rPr>
                <a:t>Wolt</a:t>
              </a: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 ( Finnish based technology food delivery company ) for 8.1 Billion$</a:t>
              </a:r>
            </a:p>
            <a:p>
              <a:pPr marL="280674" lvl="1" indent="-140337" algn="ctr">
                <a:lnSpc>
                  <a:spcPts val="1820"/>
                </a:lnSpc>
                <a:buFont typeface="Arial"/>
                <a:buChar char="•"/>
              </a:pP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Acquired </a:t>
              </a:r>
              <a:r>
                <a:rPr lang="en-US" sz="1300" err="1">
                  <a:solidFill>
                    <a:srgbClr val="A70000"/>
                  </a:solidFill>
                  <a:latin typeface="Open Sans Bold"/>
                </a:rPr>
                <a:t>Chowbotics</a:t>
              </a: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 the maker of robot vending machine named “Sally.</a:t>
              </a:r>
            </a:p>
            <a:p>
              <a:pPr marL="280674" lvl="1" indent="-140337" algn="ctr">
                <a:lnSpc>
                  <a:spcPts val="1820"/>
                </a:lnSpc>
                <a:buFont typeface="Arial"/>
                <a:buChar char="•"/>
              </a:pPr>
              <a:r>
                <a:rPr lang="en-US" sz="1300" err="1">
                  <a:solidFill>
                    <a:srgbClr val="A70000"/>
                  </a:solidFill>
                  <a:latin typeface="Open Sans Bold"/>
                </a:rPr>
                <a:t>DoorDash</a:t>
              </a: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 acquires Caviar, a food delivery service that specializes in fine dining restaurants.</a:t>
              </a:r>
            </a:p>
            <a:p>
              <a:pPr marL="280674" lvl="1" indent="-140337" algn="ctr">
                <a:lnSpc>
                  <a:spcPts val="1820"/>
                </a:lnSpc>
                <a:buFont typeface="Arial"/>
                <a:buChar char="•"/>
              </a:pP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Acquired Food tech start-up </a:t>
              </a:r>
              <a:r>
                <a:rPr lang="en-US" sz="1300" err="1">
                  <a:solidFill>
                    <a:srgbClr val="A70000"/>
                  </a:solidFill>
                  <a:latin typeface="Open Sans Bold"/>
                </a:rPr>
                <a:t>Bbot</a:t>
              </a:r>
              <a:r>
                <a:rPr lang="en-US" sz="1300">
                  <a:solidFill>
                    <a:srgbClr val="A70000"/>
                  </a:solidFill>
                  <a:latin typeface="Open Sans Bold"/>
                </a:rPr>
                <a:t>, contact-less ordering and payment platform.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885021" y="6733244"/>
            <a:ext cx="4925937" cy="3194596"/>
            <a:chOff x="-15717" y="-143085"/>
            <a:chExt cx="1297366" cy="8413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5717" y="-143085"/>
              <a:ext cx="125301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Potential strategic acquisitions to strengthen </a:t>
              </a: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DoorDash's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market position.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Expansion into additional international markets.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12507" y="281792"/>
            <a:ext cx="2807393" cy="1198263"/>
            <a:chOff x="0" y="-38100"/>
            <a:chExt cx="739396" cy="3155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39396" cy="269026"/>
            </a:xfrm>
            <a:custGeom>
              <a:avLst/>
              <a:gdLst/>
              <a:ahLst/>
              <a:cxnLst/>
              <a:rect l="l" t="t" r="r" b="b"/>
              <a:pathLst>
                <a:path w="739396" h="269026">
                  <a:moveTo>
                    <a:pt x="134513" y="0"/>
                  </a:moveTo>
                  <a:lnTo>
                    <a:pt x="604883" y="0"/>
                  </a:lnTo>
                  <a:cubicBezTo>
                    <a:pt x="640558" y="0"/>
                    <a:pt x="674772" y="14172"/>
                    <a:pt x="699998" y="39398"/>
                  </a:cubicBezTo>
                  <a:cubicBezTo>
                    <a:pt x="725224" y="64624"/>
                    <a:pt x="739396" y="98838"/>
                    <a:pt x="739396" y="134513"/>
                  </a:cubicBezTo>
                  <a:lnTo>
                    <a:pt x="739396" y="134513"/>
                  </a:lnTo>
                  <a:cubicBezTo>
                    <a:pt x="739396" y="208802"/>
                    <a:pt x="679172" y="269026"/>
                    <a:pt x="604883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39396" cy="315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err="1">
                  <a:solidFill>
                    <a:srgbClr val="A6011C"/>
                  </a:solidFill>
                  <a:latin typeface="Gagalin"/>
                </a:rPr>
                <a:t>Aquisitions</a:t>
              </a:r>
              <a:r>
                <a:rPr lang="en-US" sz="2199">
                  <a:solidFill>
                    <a:srgbClr val="A6011C"/>
                  </a:solidFill>
                  <a:latin typeface="Gagalin"/>
                </a:rPr>
                <a:t> / Events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69888" y="243391"/>
            <a:ext cx="2836181" cy="1195237"/>
            <a:chOff x="-7582" y="-46312"/>
            <a:chExt cx="746978" cy="314795"/>
          </a:xfrm>
        </p:grpSpPr>
        <p:sp>
          <p:nvSpPr>
            <p:cNvPr id="33" name="Freeform 33"/>
            <p:cNvSpPr/>
            <p:nvPr/>
          </p:nvSpPr>
          <p:spPr>
            <a:xfrm>
              <a:off x="-7582" y="-543"/>
              <a:ext cx="739396" cy="269026"/>
            </a:xfrm>
            <a:custGeom>
              <a:avLst/>
              <a:gdLst/>
              <a:ahLst/>
              <a:cxnLst/>
              <a:rect l="l" t="t" r="r" b="b"/>
              <a:pathLst>
                <a:path w="739396" h="269026">
                  <a:moveTo>
                    <a:pt x="134513" y="0"/>
                  </a:moveTo>
                  <a:lnTo>
                    <a:pt x="604883" y="0"/>
                  </a:lnTo>
                  <a:cubicBezTo>
                    <a:pt x="640558" y="0"/>
                    <a:pt x="674772" y="14172"/>
                    <a:pt x="699998" y="39398"/>
                  </a:cubicBezTo>
                  <a:cubicBezTo>
                    <a:pt x="725224" y="64624"/>
                    <a:pt x="739396" y="98838"/>
                    <a:pt x="739396" y="134513"/>
                  </a:cubicBezTo>
                  <a:lnTo>
                    <a:pt x="739396" y="134513"/>
                  </a:lnTo>
                  <a:cubicBezTo>
                    <a:pt x="739396" y="208802"/>
                    <a:pt x="679172" y="269026"/>
                    <a:pt x="604883" y="269026"/>
                  </a:cubicBezTo>
                  <a:lnTo>
                    <a:pt x="134513" y="269026"/>
                  </a:lnTo>
                  <a:cubicBezTo>
                    <a:pt x="60224" y="269026"/>
                    <a:pt x="0" y="208802"/>
                    <a:pt x="0" y="134513"/>
                  </a:cubicBezTo>
                  <a:lnTo>
                    <a:pt x="0" y="134513"/>
                  </a:lnTo>
                  <a:cubicBezTo>
                    <a:pt x="0" y="60224"/>
                    <a:pt x="60224" y="0"/>
                    <a:pt x="134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6312"/>
              <a:ext cx="739396" cy="3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A6011C"/>
                  </a:solidFill>
                  <a:latin typeface="Gagalin"/>
                </a:rPr>
                <a:t>Revenue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036739" y="4243723"/>
            <a:ext cx="4883903" cy="3194596"/>
            <a:chOff x="-4820" y="-51961"/>
            <a:chExt cx="1286469" cy="8413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-4820" y="-51961"/>
              <a:ext cx="1250292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Continued expansion into various delivery categories, including pet supplies, health, and wellness products.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Introduction of subscription services and loyalty programs.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Integration of advanced AI and data analytics for route optimization.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114565" y="7145762"/>
            <a:ext cx="4866262" cy="3194596"/>
            <a:chOff x="0" y="-28575"/>
            <a:chExt cx="1281649" cy="8413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23444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Expansion of services into emerging markets and new verticals.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Further investment in technology and innovation for delivery efficiency.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Launches major app changes like “Universal search, browse tab, Grocery tab, Retail tab and multiple carts etc.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Working on AI voice powered ordering technology</a:t>
              </a:r>
            </a:p>
            <a:p>
              <a:pPr algn="ctr">
                <a:lnSpc>
                  <a:spcPts val="196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213943" y="4328397"/>
            <a:ext cx="4866262" cy="3194596"/>
            <a:chOff x="0" y="-28575"/>
            <a:chExt cx="1281649" cy="8413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281476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 err="1">
                  <a:solidFill>
                    <a:srgbClr val="A70000"/>
                  </a:solidFill>
                  <a:latin typeface="Open Sans Bold"/>
                </a:rPr>
                <a:t>DoorDash</a:t>
              </a: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 raises $250 million in funding, becoming one of the most valuable food delivery startups.</a:t>
              </a:r>
            </a:p>
            <a:p>
              <a:pPr marL="302264" lvl="1" indent="-151132" algn="ctr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A70000"/>
                  </a:solidFill>
                  <a:latin typeface="Open Sans Bold"/>
                </a:rPr>
                <a:t>Estimated annual revenue exceeding $5 billion (2021).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A70000"/>
                </a:solidFill>
                <a:latin typeface="Open Sans 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3242402" y="7145762"/>
            <a:ext cx="4866262" cy="3194596"/>
            <a:chOff x="0" y="-28575"/>
            <a:chExt cx="1281649" cy="8413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81649" cy="698290"/>
            </a:xfrm>
            <a:custGeom>
              <a:avLst/>
              <a:gdLst/>
              <a:ahLst/>
              <a:cxnLst/>
              <a:rect l="l" t="t" r="r" b="b"/>
              <a:pathLst>
                <a:path w="1281649" h="698290">
                  <a:moveTo>
                    <a:pt x="81138" y="0"/>
                  </a:moveTo>
                  <a:lnTo>
                    <a:pt x="1200512" y="0"/>
                  </a:lnTo>
                  <a:cubicBezTo>
                    <a:pt x="1222031" y="0"/>
                    <a:pt x="1242668" y="8548"/>
                    <a:pt x="1257885" y="23765"/>
                  </a:cubicBezTo>
                  <a:cubicBezTo>
                    <a:pt x="1273101" y="38981"/>
                    <a:pt x="1281649" y="59619"/>
                    <a:pt x="1281649" y="81138"/>
                  </a:cubicBezTo>
                  <a:lnTo>
                    <a:pt x="1281649" y="617152"/>
                  </a:lnTo>
                  <a:cubicBezTo>
                    <a:pt x="1281649" y="661963"/>
                    <a:pt x="1245323" y="698290"/>
                    <a:pt x="1200512" y="698290"/>
                  </a:cubicBezTo>
                  <a:lnTo>
                    <a:pt x="81138" y="698290"/>
                  </a:lnTo>
                  <a:cubicBezTo>
                    <a:pt x="59619" y="698290"/>
                    <a:pt x="38981" y="689742"/>
                    <a:pt x="23765" y="674525"/>
                  </a:cubicBezTo>
                  <a:cubicBezTo>
                    <a:pt x="8548" y="659309"/>
                    <a:pt x="0" y="638671"/>
                    <a:pt x="0" y="617152"/>
                  </a:cubicBezTo>
                  <a:lnTo>
                    <a:pt x="0" y="81138"/>
                  </a:lnTo>
                  <a:cubicBezTo>
                    <a:pt x="0" y="36327"/>
                    <a:pt x="36327" y="0"/>
                    <a:pt x="811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23553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43" lvl="1" indent="-172721" algn="ctr">
                <a:lnSpc>
                  <a:spcPts val="2240"/>
                </a:lnSpc>
                <a:buFont typeface="Arial"/>
                <a:buChar char="•"/>
              </a:pPr>
              <a:r>
                <a:rPr lang="en-US" sz="1600">
                  <a:solidFill>
                    <a:srgbClr val="A70000"/>
                  </a:solidFill>
                  <a:latin typeface="Open Sans Bold"/>
                </a:rPr>
                <a:t>Projections for revenue growth in 2023 and beyond would depend on market conditions, competition, and strategic initiatives.</a:t>
              </a:r>
            </a:p>
            <a:p>
              <a:pPr algn="ctr">
                <a:lnSpc>
                  <a:spcPts val="2240"/>
                </a:lnSpc>
              </a:pPr>
              <a:endParaRPr lang="en-US" sz="1600">
                <a:solidFill>
                  <a:srgbClr val="A70000"/>
                </a:solidFill>
                <a:latin typeface="Open Sans Bold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49462" y="310993"/>
            <a:ext cx="3636737" cy="1060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68"/>
              </a:lnSpc>
            </a:pPr>
            <a:r>
              <a:rPr lang="en-US" sz="6620">
                <a:solidFill>
                  <a:srgbClr val="FFFFFF"/>
                </a:solidFill>
                <a:latin typeface="Gagalin"/>
              </a:rPr>
              <a:t>ROADMAP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304CC4-8CA5-F60B-7D7E-544237387EC8}"/>
              </a:ext>
            </a:extLst>
          </p:cNvPr>
          <p:cNvSpPr txBox="1"/>
          <p:nvPr/>
        </p:nvSpPr>
        <p:spPr>
          <a:xfrm>
            <a:off x="9957652" y="696257"/>
            <a:ext cx="1396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A6011C"/>
                </a:solidFill>
                <a:latin typeface="Gagalin"/>
              </a:rPr>
              <a:t>Features</a:t>
            </a:r>
            <a:endParaRPr lang="en-US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2107" y="32095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2107" y="904875"/>
            <a:ext cx="1038658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Gagalin"/>
              </a:rPr>
              <a:t>Innovation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42021" y="-19050"/>
            <a:ext cx="10517279" cy="1291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"/>
              </a:lnSpc>
            </a:pPr>
            <a:endParaRPr/>
          </a:p>
          <a:p>
            <a:pPr algn="ctr">
              <a:lnSpc>
                <a:spcPts val="3090"/>
              </a:lnSpc>
            </a:pPr>
            <a:endParaRPr/>
          </a:p>
          <a:p>
            <a:pPr algn="ctr">
              <a:lnSpc>
                <a:spcPts val="3090"/>
              </a:lnSpc>
            </a:pPr>
            <a:endParaRPr/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Digital Disruption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"Digitized ordering and delivery for efficiency."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Marketplace Model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 "Online marketplace connecting customers to restaurants."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Real-Time Tracking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"Real-time order tracking for transparency."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Data-Driven Logistics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 "Optimized routes and delivery management."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Dashers Gig Economy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 "Flexible gig economy model for drivers."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Partnerships and Diversification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 "Collaborations beyond food delivery."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Subscription Services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"DashPass for customer loyalty."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 Bold"/>
              </a:rPr>
              <a:t>Virtual Kitchens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ow"/>
              </a:rPr>
              <a:t>"Ghost kitchens for efficient food delivery."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</a:pPr>
            <a:endParaRPr lang="en-US" sz="2799">
              <a:solidFill>
                <a:srgbClr val="FFFFFF"/>
              </a:solidFill>
              <a:latin typeface="Now"/>
            </a:endParaRPr>
          </a:p>
          <a:p>
            <a:pPr algn="ctr">
              <a:lnSpc>
                <a:spcPts val="3090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692" y="689392"/>
            <a:ext cx="9632909" cy="265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60"/>
              </a:lnSpc>
            </a:pPr>
            <a:r>
              <a:rPr lang="en-US" sz="8716">
                <a:solidFill>
                  <a:srgbClr val="FFFFFF"/>
                </a:solidFill>
                <a:latin typeface="Gagalin"/>
              </a:rPr>
              <a:t>Disruptive Innovation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879211"/>
            <a:ext cx="10358772" cy="66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4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66692" y="4075658"/>
            <a:ext cx="11396329" cy="511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40"/>
              </a:lnSpc>
            </a:pPr>
            <a:r>
              <a:rPr lang="en-US" sz="2850" dirty="0">
                <a:solidFill>
                  <a:srgbClr val="FFFFFF"/>
                </a:solidFill>
                <a:latin typeface="Now Bold"/>
              </a:rPr>
              <a:t>DashPass:</a:t>
            </a:r>
            <a:r>
              <a:rPr lang="en-US" sz="2850" dirty="0">
                <a:solidFill>
                  <a:srgbClr val="FFFFFF"/>
                </a:solidFill>
                <a:latin typeface="Now"/>
              </a:rPr>
              <a:t> Subscription service for unlimited free delivery</a:t>
            </a:r>
          </a:p>
          <a:p>
            <a:pPr marL="0" lvl="0" indent="0">
              <a:lnSpc>
                <a:spcPts val="4040"/>
              </a:lnSpc>
            </a:pPr>
            <a:endParaRPr lang="en-US" sz="2885">
              <a:solidFill>
                <a:srgbClr val="FFFFFF"/>
              </a:solidFill>
              <a:latin typeface="Now"/>
            </a:endParaRPr>
          </a:p>
          <a:p>
            <a:pPr marL="0" lvl="0" indent="0">
              <a:lnSpc>
                <a:spcPts val="4040"/>
              </a:lnSpc>
            </a:pPr>
            <a:r>
              <a:rPr lang="en-US" sz="2850" dirty="0">
                <a:solidFill>
                  <a:srgbClr val="FFFFFF"/>
                </a:solidFill>
                <a:latin typeface="Now Bold"/>
              </a:rPr>
              <a:t>DashMart:</a:t>
            </a:r>
            <a:r>
              <a:rPr lang="en-US" sz="2850" dirty="0">
                <a:solidFill>
                  <a:srgbClr val="FFFFFF"/>
                </a:solidFill>
                <a:latin typeface="Now"/>
              </a:rPr>
              <a:t> Convenience store for same-day delivery</a:t>
            </a:r>
          </a:p>
          <a:p>
            <a:pPr marL="0" lvl="0" indent="0">
              <a:lnSpc>
                <a:spcPts val="4040"/>
              </a:lnSpc>
            </a:pPr>
            <a:endParaRPr lang="en-US" sz="2885">
              <a:solidFill>
                <a:srgbClr val="FFFFFF"/>
              </a:solidFill>
              <a:latin typeface="Now"/>
            </a:endParaRPr>
          </a:p>
          <a:p>
            <a:pPr marL="0" lvl="0" indent="0">
              <a:lnSpc>
                <a:spcPts val="4040"/>
              </a:lnSpc>
            </a:pPr>
            <a:r>
              <a:rPr lang="en-US" sz="2850" dirty="0">
                <a:solidFill>
                  <a:srgbClr val="FFFFFF"/>
                </a:solidFill>
                <a:latin typeface="Now Bold"/>
              </a:rPr>
              <a:t>Caviar:</a:t>
            </a:r>
            <a:r>
              <a:rPr lang="en-US" sz="2850" dirty="0">
                <a:solidFill>
                  <a:srgbClr val="FFFFFF"/>
                </a:solidFill>
                <a:latin typeface="Now"/>
              </a:rPr>
              <a:t> High-end food delivery service</a:t>
            </a:r>
          </a:p>
          <a:p>
            <a:pPr marL="0" lvl="0" indent="0">
              <a:lnSpc>
                <a:spcPts val="4040"/>
              </a:lnSpc>
            </a:pPr>
            <a:endParaRPr lang="en-US" sz="2885">
              <a:solidFill>
                <a:srgbClr val="FFFFFF"/>
              </a:solidFill>
              <a:latin typeface="Now"/>
            </a:endParaRPr>
          </a:p>
          <a:p>
            <a:pPr marL="0" lvl="0" indent="0">
              <a:lnSpc>
                <a:spcPts val="4040"/>
              </a:lnSpc>
            </a:pPr>
            <a:r>
              <a:rPr lang="en-US" sz="2850" dirty="0">
                <a:solidFill>
                  <a:srgbClr val="FFFFFF"/>
                </a:solidFill>
                <a:latin typeface="Now Bold"/>
              </a:rPr>
              <a:t>DoorDash: </a:t>
            </a:r>
            <a:r>
              <a:rPr lang="en-US" sz="2850" dirty="0">
                <a:solidFill>
                  <a:srgbClr val="FFFFFF"/>
                </a:solidFill>
                <a:latin typeface="Now"/>
              </a:rPr>
              <a:t>Drive: White-label delivery solution for merchants</a:t>
            </a:r>
          </a:p>
          <a:p>
            <a:pPr marL="0" lvl="0" indent="0">
              <a:lnSpc>
                <a:spcPts val="4040"/>
              </a:lnSpc>
            </a:pPr>
            <a:endParaRPr lang="en-US" sz="2885">
              <a:solidFill>
                <a:srgbClr val="FFFFFF"/>
              </a:solidFill>
              <a:latin typeface="Now"/>
            </a:endParaRPr>
          </a:p>
          <a:p>
            <a:pPr marL="0" lvl="0" indent="0">
              <a:lnSpc>
                <a:spcPts val="4040"/>
              </a:lnSpc>
            </a:pPr>
            <a:r>
              <a:rPr lang="en-US" sz="2850" dirty="0">
                <a:solidFill>
                  <a:srgbClr val="FFFFFF"/>
                </a:solidFill>
                <a:latin typeface="Now Bold"/>
              </a:rPr>
              <a:t>Liquor Delivery: </a:t>
            </a:r>
            <a:r>
              <a:rPr lang="en-US" sz="2850" dirty="0">
                <a:solidFill>
                  <a:srgbClr val="FFFFFF"/>
                </a:solidFill>
                <a:latin typeface="Now"/>
              </a:rPr>
              <a:t>Door dash was the first delivery service to deliver Alcohol and spirits</a:t>
            </a:r>
            <a:r>
              <a:rPr lang="en-US" sz="2850" dirty="0">
                <a:solidFill>
                  <a:srgbClr val="FFFFFF"/>
                </a:solidFill>
                <a:latin typeface="Now Bold"/>
              </a:rPr>
              <a:t>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63021" y="1103165"/>
            <a:ext cx="4083886" cy="8080671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39994" r="-1377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8407" y="67512"/>
            <a:ext cx="14562151" cy="131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90"/>
              </a:lnSpc>
              <a:spcBef>
                <a:spcPct val="0"/>
              </a:spcBef>
            </a:pPr>
            <a:r>
              <a:rPr lang="en-US" sz="7635">
                <a:solidFill>
                  <a:srgbClr val="FFFFFF"/>
                </a:solidFill>
                <a:latin typeface="Gagalin"/>
              </a:rPr>
              <a:t>STICKINESS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2950" y="1607902"/>
            <a:ext cx="3841399" cy="38413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8737" y="3099024"/>
            <a:ext cx="34298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83A3A"/>
                </a:solidFill>
                <a:latin typeface="Gagalin"/>
              </a:rPr>
              <a:t>DASH PASS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98783" y="1607902"/>
            <a:ext cx="3841399" cy="38413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02878" y="2861943"/>
            <a:ext cx="5033209" cy="124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3558">
                <a:solidFill>
                  <a:srgbClr val="D83A3A"/>
                </a:solidFill>
                <a:latin typeface="Gagalin"/>
              </a:rPr>
              <a:t>SEAMLESS </a:t>
            </a:r>
          </a:p>
          <a:p>
            <a:pPr marL="0" lvl="0" indent="0" algn="ctr">
              <a:lnSpc>
                <a:spcPts val="4982"/>
              </a:lnSpc>
              <a:spcBef>
                <a:spcPct val="0"/>
              </a:spcBef>
            </a:pPr>
            <a:r>
              <a:rPr lang="en-US" sz="3558">
                <a:solidFill>
                  <a:srgbClr val="D83A3A"/>
                </a:solidFill>
                <a:latin typeface="Gagalin"/>
              </a:rPr>
              <a:t>CENTRALIZED 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121368" y="1692266"/>
            <a:ext cx="3841399" cy="38413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27155" y="3188150"/>
            <a:ext cx="34298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83A3A"/>
                </a:solidFill>
                <a:latin typeface="Gagalin"/>
              </a:rPr>
              <a:t>PRICING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223301" y="5896976"/>
            <a:ext cx="3841399" cy="38413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737" y="5896976"/>
            <a:ext cx="3841399" cy="38413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21368" y="5896976"/>
            <a:ext cx="3841399" cy="384139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29088" y="7477633"/>
            <a:ext cx="34298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83A3A"/>
                </a:solidFill>
                <a:latin typeface="Gagalin"/>
              </a:rPr>
              <a:t>DOUBLE DASH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7155" y="7477633"/>
            <a:ext cx="34298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83A3A"/>
                </a:solidFill>
                <a:latin typeface="Gagalin"/>
              </a:rPr>
              <a:t>GROUP ORDERS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4524" y="7158545"/>
            <a:ext cx="342982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D83A3A"/>
                </a:solidFill>
                <a:latin typeface="Gagalin"/>
              </a:rPr>
              <a:t>LOYALTY PROGRAM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36524" y="364072"/>
            <a:ext cx="1645551" cy="870085"/>
          </a:xfrm>
          <a:custGeom>
            <a:avLst/>
            <a:gdLst/>
            <a:ahLst/>
            <a:cxnLst/>
            <a:rect l="l" t="t" r="r" b="b"/>
            <a:pathLst>
              <a:path w="1645551" h="870085">
                <a:moveTo>
                  <a:pt x="0" y="0"/>
                </a:moveTo>
                <a:lnTo>
                  <a:pt x="1645552" y="0"/>
                </a:lnTo>
                <a:lnTo>
                  <a:pt x="1645552" y="870085"/>
                </a:lnTo>
                <a:lnTo>
                  <a:pt x="0" y="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Microsoft Office PowerPoint</Application>
  <PresentationFormat>Custom</PresentationFormat>
  <Paragraphs>249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Calibri</vt:lpstr>
      <vt:lpstr>Canva Sans</vt:lpstr>
      <vt:lpstr>Open Sans Bold</vt:lpstr>
      <vt:lpstr>Gagalin</vt:lpstr>
      <vt:lpstr>Canva Sans Bold</vt:lpstr>
      <vt:lpstr>Now</vt:lpstr>
      <vt:lpstr>Now Bold</vt:lpstr>
      <vt:lpstr>Arimo</vt:lpstr>
      <vt:lpstr>Arial</vt:lpstr>
      <vt:lpstr>YAFdJt8dAY0 1</vt:lpstr>
      <vt:lpstr>Arial,Sans-Serif</vt:lpstr>
      <vt:lpstr>Cambria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Doordash</dc:title>
  <dc:creator>sriharsha reddi</dc:creator>
  <cp:lastModifiedBy>Reddi, Sai Sriharsha</cp:lastModifiedBy>
  <cp:revision>230</cp:revision>
  <dcterms:created xsi:type="dcterms:W3CDTF">2006-08-16T00:00:00Z</dcterms:created>
  <dcterms:modified xsi:type="dcterms:W3CDTF">2023-10-08T02:15:54Z</dcterms:modified>
  <dc:identifier>DAFv2fKKCnM</dc:identifier>
</cp:coreProperties>
</file>